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77.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56.xml"/>
  <Override ContentType="application/vnd.openxmlformats-officedocument.presentationml.notesSlide+xml" PartName="/ppt/notesSlides/notesSlide81.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80.xml"/>
  <Override ContentType="application/vnd.openxmlformats-officedocument.presentationml.notesSlide+xml" PartName="/ppt/notesSlides/notesSlide61.xml"/>
  <Override ContentType="application/vnd.openxmlformats-officedocument.presentationml.notesSlide+xml" PartName="/ppt/notesSlides/notesSlide74.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78.xml"/>
  <Override ContentType="application/vnd.openxmlformats-officedocument.presentationml.notesSlide+xml" PartName="/ppt/notesSlides/notesSlide79.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71.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78.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69.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77.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79.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1.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76.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80.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74.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2"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 id="319" r:id="rId70"/>
    <p:sldId id="320" r:id="rId71"/>
    <p:sldId id="321" r:id="rId72"/>
    <p:sldId id="322" r:id="rId73"/>
    <p:sldId id="323" r:id="rId74"/>
    <p:sldId id="324" r:id="rId75"/>
    <p:sldId id="325" r:id="rId76"/>
    <p:sldId id="326" r:id="rId77"/>
    <p:sldId id="327" r:id="rId78"/>
    <p:sldId id="328" r:id="rId79"/>
    <p:sldId id="329" r:id="rId80"/>
    <p:sldId id="330" r:id="rId81"/>
    <p:sldId id="331" r:id="rId82"/>
    <p:sldId id="332" r:id="rId83"/>
    <p:sldId id="333" r:id="rId84"/>
    <p:sldId id="334" r:id="rId85"/>
    <p:sldId id="335" r:id="rId86"/>
    <p:sldId id="336" r:id="rId87"/>
  </p:sldIdLst>
  <p:sldSz cy="5143500" cx="9144000"/>
  <p:notesSz cx="6858000" cy="9144000"/>
  <p:embeddedFontLst>
    <p:embeddedFont>
      <p:font typeface="Martian Mono"/>
      <p:regular r:id="rId88"/>
      <p:bold r:id="rId89"/>
    </p:embeddedFont>
    <p:embeddedFont>
      <p:font typeface="Sofia"/>
      <p:regular r:id="rId90"/>
    </p:embeddedFont>
    <p:embeddedFont>
      <p:font typeface="Fondamento"/>
      <p:regular r:id="rId91"/>
      <p:italic r:id="rId92"/>
    </p:embeddedFont>
    <p:embeddedFont>
      <p:font typeface="Sora"/>
      <p:regular r:id="rId93"/>
      <p:bold r:id="rId94"/>
    </p:embeddedFont>
    <p:embeddedFont>
      <p:font typeface="Kaisei Decol"/>
      <p:regular r:id="rId95"/>
      <p:bold r:id="rId96"/>
    </p:embeddedFont>
    <p:embeddedFont>
      <p:font typeface="Montserrat Underline"/>
      <p:regular r:id="rId97"/>
      <p:bold r:id="rId98"/>
      <p:italic r:id="rId99"/>
      <p:boldItalic r:id="rId10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0EE0837-95DF-4811-AD0B-434BC8BF03B0}">
  <a:tblStyle styleId="{50EE0837-95DF-4811-AD0B-434BC8BF03B0}"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100" Type="http://schemas.openxmlformats.org/officeDocument/2006/relationships/font" Target="fonts/MontserratUnderline-boldItalic.fntdata"/><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95" Type="http://schemas.openxmlformats.org/officeDocument/2006/relationships/font" Target="fonts/KaiseiDecol-regular.fntdata"/><Relationship Id="rId94" Type="http://schemas.openxmlformats.org/officeDocument/2006/relationships/font" Target="fonts/Sora-bold.fntdata"/><Relationship Id="rId97" Type="http://schemas.openxmlformats.org/officeDocument/2006/relationships/font" Target="fonts/MontserratUnderline-regular.fntdata"/><Relationship Id="rId96" Type="http://schemas.openxmlformats.org/officeDocument/2006/relationships/font" Target="fonts/KaiseiDecol-bold.fntdata"/><Relationship Id="rId11" Type="http://schemas.openxmlformats.org/officeDocument/2006/relationships/slide" Target="slides/slide5.xml"/><Relationship Id="rId99" Type="http://schemas.openxmlformats.org/officeDocument/2006/relationships/font" Target="fonts/MontserratUnderline-italic.fntdata"/><Relationship Id="rId10" Type="http://schemas.openxmlformats.org/officeDocument/2006/relationships/slide" Target="slides/slide4.xml"/><Relationship Id="rId98" Type="http://schemas.openxmlformats.org/officeDocument/2006/relationships/font" Target="fonts/MontserratUnderline-bold.fntdata"/><Relationship Id="rId13" Type="http://schemas.openxmlformats.org/officeDocument/2006/relationships/slide" Target="slides/slide7.xml"/><Relationship Id="rId12" Type="http://schemas.openxmlformats.org/officeDocument/2006/relationships/slide" Target="slides/slide6.xml"/><Relationship Id="rId91" Type="http://schemas.openxmlformats.org/officeDocument/2006/relationships/font" Target="fonts/Fondamento-regular.fntdata"/><Relationship Id="rId90" Type="http://schemas.openxmlformats.org/officeDocument/2006/relationships/font" Target="fonts/Sofia-regular.fntdata"/><Relationship Id="rId93" Type="http://schemas.openxmlformats.org/officeDocument/2006/relationships/font" Target="fonts/Sora-regular.fntdata"/><Relationship Id="rId92" Type="http://schemas.openxmlformats.org/officeDocument/2006/relationships/font" Target="fonts/Fondamento-italic.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 Id="rId84" Type="http://schemas.openxmlformats.org/officeDocument/2006/relationships/slide" Target="slides/slide78.xml"/><Relationship Id="rId83" Type="http://schemas.openxmlformats.org/officeDocument/2006/relationships/slide" Target="slides/slide77.xml"/><Relationship Id="rId86" Type="http://schemas.openxmlformats.org/officeDocument/2006/relationships/slide" Target="slides/slide80.xml"/><Relationship Id="rId85" Type="http://schemas.openxmlformats.org/officeDocument/2006/relationships/slide" Target="slides/slide79.xml"/><Relationship Id="rId88" Type="http://schemas.openxmlformats.org/officeDocument/2006/relationships/font" Target="fonts/MartianMono-regular.fntdata"/><Relationship Id="rId87" Type="http://schemas.openxmlformats.org/officeDocument/2006/relationships/slide" Target="slides/slide81.xml"/><Relationship Id="rId89" Type="http://schemas.openxmlformats.org/officeDocument/2006/relationships/font" Target="fonts/MartianMono-bold.fntdata"/><Relationship Id="rId80" Type="http://schemas.openxmlformats.org/officeDocument/2006/relationships/slide" Target="slides/slide74.xml"/><Relationship Id="rId82" Type="http://schemas.openxmlformats.org/officeDocument/2006/relationships/slide" Target="slides/slide76.xml"/><Relationship Id="rId81" Type="http://schemas.openxmlformats.org/officeDocument/2006/relationships/slide" Target="slides/slide75.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slide" Target="slides/slide67.xml"/><Relationship Id="rId72" Type="http://schemas.openxmlformats.org/officeDocument/2006/relationships/slide" Target="slides/slide66.xml"/><Relationship Id="rId75" Type="http://schemas.openxmlformats.org/officeDocument/2006/relationships/slide" Target="slides/slide69.xml"/><Relationship Id="rId74" Type="http://schemas.openxmlformats.org/officeDocument/2006/relationships/slide" Target="slides/slide68.xml"/><Relationship Id="rId77" Type="http://schemas.openxmlformats.org/officeDocument/2006/relationships/slide" Target="slides/slide71.xml"/><Relationship Id="rId76" Type="http://schemas.openxmlformats.org/officeDocument/2006/relationships/slide" Target="slides/slide70.xml"/><Relationship Id="rId79" Type="http://schemas.openxmlformats.org/officeDocument/2006/relationships/slide" Target="slides/slide73.xml"/><Relationship Id="rId78" Type="http://schemas.openxmlformats.org/officeDocument/2006/relationships/slide" Target="slides/slide72.xml"/><Relationship Id="rId71" Type="http://schemas.openxmlformats.org/officeDocument/2006/relationships/slide" Target="slides/slide65.xml"/><Relationship Id="rId70" Type="http://schemas.openxmlformats.org/officeDocument/2006/relationships/slide" Target="slides/slide64.xml"/><Relationship Id="rId62" Type="http://schemas.openxmlformats.org/officeDocument/2006/relationships/slide" Target="slides/slide56.xml"/><Relationship Id="rId61" Type="http://schemas.openxmlformats.org/officeDocument/2006/relationships/slide" Target="slides/slide55.xml"/><Relationship Id="rId64" Type="http://schemas.openxmlformats.org/officeDocument/2006/relationships/slide" Target="slides/slide58.xml"/><Relationship Id="rId63" Type="http://schemas.openxmlformats.org/officeDocument/2006/relationships/slide" Target="slides/slide57.xml"/><Relationship Id="rId66" Type="http://schemas.openxmlformats.org/officeDocument/2006/relationships/slide" Target="slides/slide60.xml"/><Relationship Id="rId65" Type="http://schemas.openxmlformats.org/officeDocument/2006/relationships/slide" Target="slides/slide59.xml"/><Relationship Id="rId68" Type="http://schemas.openxmlformats.org/officeDocument/2006/relationships/slide" Target="slides/slide62.xml"/><Relationship Id="rId67" Type="http://schemas.openxmlformats.org/officeDocument/2006/relationships/slide" Target="slides/slide61.xml"/><Relationship Id="rId60" Type="http://schemas.openxmlformats.org/officeDocument/2006/relationships/slide" Target="slides/slide54.xml"/><Relationship Id="rId69" Type="http://schemas.openxmlformats.org/officeDocument/2006/relationships/slide" Target="slides/slide6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55" Type="http://schemas.openxmlformats.org/officeDocument/2006/relationships/slide" Target="slides/slide49.xml"/><Relationship Id="rId54" Type="http://schemas.openxmlformats.org/officeDocument/2006/relationships/slide" Target="slides/slide48.xml"/><Relationship Id="rId57" Type="http://schemas.openxmlformats.org/officeDocument/2006/relationships/slide" Target="slides/slide51.xml"/><Relationship Id="rId56" Type="http://schemas.openxmlformats.org/officeDocument/2006/relationships/slide" Target="slides/slide50.xml"/><Relationship Id="rId59" Type="http://schemas.openxmlformats.org/officeDocument/2006/relationships/slide" Target="slides/slide53.xml"/><Relationship Id="rId58" Type="http://schemas.openxmlformats.org/officeDocument/2006/relationships/slide" Target="slides/slide5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21.png>
</file>

<file path=ppt/media/image22.png>
</file>

<file path=ppt/media/image23.png>
</file>

<file path=ppt/media/image24.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ece353.engr.wisc.edu/arm-assembly/conditional-instructions/" TargetMode="Externa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3267ee8ebe0_0_8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3267ee8ebe0_0_8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27a3259d38f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27a3259d38f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329ecd73309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329ecd73309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32a2f5e94ed_0_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32a2f5e94ed_0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3267ee8ebe0_0_2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3267ee8ebe0_0_2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32a2f5e94e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32a2f5e94e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32a2f5e94ed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32a2f5e94ed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32a2f5e94ed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32a2f5e94ed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32a2f5e94ed_0_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32a2f5e94ed_0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32a2f5e94ed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32a2f5e94ed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32a2f5e94ed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32a2f5e94ed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27a3259d38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27a3259d38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32a2f5e94ed_0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32a2f5e94ed_0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g32a2f5e94ed_0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4" name="Google Shape;364;g32a2f5e94ed_0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 name="Shape 372"/>
        <p:cNvGrpSpPr/>
        <p:nvPr/>
      </p:nvGrpSpPr>
      <p:grpSpPr>
        <a:xfrm>
          <a:off x="0" y="0"/>
          <a:ext cx="0" cy="0"/>
          <a:chOff x="0" y="0"/>
          <a:chExt cx="0" cy="0"/>
        </a:xfrm>
      </p:grpSpPr>
      <p:sp>
        <p:nvSpPr>
          <p:cNvPr id="373" name="Google Shape;373;g32a2f5e94ed_0_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4" name="Google Shape;374;g32a2f5e94ed_0_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g329ecd73309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0" name="Google Shape;380;g329ecd73309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 name="Shape 383"/>
        <p:cNvGrpSpPr/>
        <p:nvPr/>
      </p:nvGrpSpPr>
      <p:grpSpPr>
        <a:xfrm>
          <a:off x="0" y="0"/>
          <a:ext cx="0" cy="0"/>
          <a:chOff x="0" y="0"/>
          <a:chExt cx="0" cy="0"/>
        </a:xfrm>
      </p:grpSpPr>
      <p:sp>
        <p:nvSpPr>
          <p:cNvPr id="384" name="Google Shape;384;g329ecd73309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5" name="Google Shape;385;g329ecd73309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 name="Shape 389"/>
        <p:cNvGrpSpPr/>
        <p:nvPr/>
      </p:nvGrpSpPr>
      <p:grpSpPr>
        <a:xfrm>
          <a:off x="0" y="0"/>
          <a:ext cx="0" cy="0"/>
          <a:chOff x="0" y="0"/>
          <a:chExt cx="0" cy="0"/>
        </a:xfrm>
      </p:grpSpPr>
      <p:sp>
        <p:nvSpPr>
          <p:cNvPr id="390" name="Google Shape;390;g32a2f5e94ed_0_2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1" name="Google Shape;391;g32a2f5e94ed_0_2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g32a2f5e94ed_0_2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2" name="Google Shape;402;g32a2f5e94ed_0_2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 name="Shape 406"/>
        <p:cNvGrpSpPr/>
        <p:nvPr/>
      </p:nvGrpSpPr>
      <p:grpSpPr>
        <a:xfrm>
          <a:off x="0" y="0"/>
          <a:ext cx="0" cy="0"/>
          <a:chOff x="0" y="0"/>
          <a:chExt cx="0" cy="0"/>
        </a:xfrm>
      </p:grpSpPr>
      <p:sp>
        <p:nvSpPr>
          <p:cNvPr id="407" name="Google Shape;407;g329ecd73309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8" name="Google Shape;408;g329ecd73309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2" name="Shape 412"/>
        <p:cNvGrpSpPr/>
        <p:nvPr/>
      </p:nvGrpSpPr>
      <p:grpSpPr>
        <a:xfrm>
          <a:off x="0" y="0"/>
          <a:ext cx="0" cy="0"/>
          <a:chOff x="0" y="0"/>
          <a:chExt cx="0" cy="0"/>
        </a:xfrm>
      </p:grpSpPr>
      <p:sp>
        <p:nvSpPr>
          <p:cNvPr id="413" name="Google Shape;413;g32a2f5e94ed_0_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4" name="Google Shape;414;g32a2f5e94ed_0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1" name="Shape 421"/>
        <p:cNvGrpSpPr/>
        <p:nvPr/>
      </p:nvGrpSpPr>
      <p:grpSpPr>
        <a:xfrm>
          <a:off x="0" y="0"/>
          <a:ext cx="0" cy="0"/>
          <a:chOff x="0" y="0"/>
          <a:chExt cx="0" cy="0"/>
        </a:xfrm>
      </p:grpSpPr>
      <p:sp>
        <p:nvSpPr>
          <p:cNvPr id="422" name="Google Shape;422;g32a2f5e94ed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3" name="Google Shape;423;g32a2f5e94ed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3267ee8ebe0_0_13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3267ee8ebe0_0_13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 name="Shape 430"/>
        <p:cNvGrpSpPr/>
        <p:nvPr/>
      </p:nvGrpSpPr>
      <p:grpSpPr>
        <a:xfrm>
          <a:off x="0" y="0"/>
          <a:ext cx="0" cy="0"/>
          <a:chOff x="0" y="0"/>
          <a:chExt cx="0" cy="0"/>
        </a:xfrm>
      </p:grpSpPr>
      <p:sp>
        <p:nvSpPr>
          <p:cNvPr id="431" name="Google Shape;431;g32a2f5e94ed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2" name="Google Shape;432;g32a2f5e94ed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6" name="Shape 436"/>
        <p:cNvGrpSpPr/>
        <p:nvPr/>
      </p:nvGrpSpPr>
      <p:grpSpPr>
        <a:xfrm>
          <a:off x="0" y="0"/>
          <a:ext cx="0" cy="0"/>
          <a:chOff x="0" y="0"/>
          <a:chExt cx="0" cy="0"/>
        </a:xfrm>
      </p:grpSpPr>
      <p:sp>
        <p:nvSpPr>
          <p:cNvPr id="437" name="Google Shape;437;g32a2f5e94ed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8" name="Google Shape;438;g32a2f5e94ed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3" name="Shape 443"/>
        <p:cNvGrpSpPr/>
        <p:nvPr/>
      </p:nvGrpSpPr>
      <p:grpSpPr>
        <a:xfrm>
          <a:off x="0" y="0"/>
          <a:ext cx="0" cy="0"/>
          <a:chOff x="0" y="0"/>
          <a:chExt cx="0" cy="0"/>
        </a:xfrm>
      </p:grpSpPr>
      <p:sp>
        <p:nvSpPr>
          <p:cNvPr id="444" name="Google Shape;444;g32a2f5e94ed_0_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5" name="Google Shape;445;g32a2f5e94ed_0_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g32a2f5e94ed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4" name="Google Shape;454;g32a2f5e94ed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8" name="Shape 458"/>
        <p:cNvGrpSpPr/>
        <p:nvPr/>
      </p:nvGrpSpPr>
      <p:grpSpPr>
        <a:xfrm>
          <a:off x="0" y="0"/>
          <a:ext cx="0" cy="0"/>
          <a:chOff x="0" y="0"/>
          <a:chExt cx="0" cy="0"/>
        </a:xfrm>
      </p:grpSpPr>
      <p:sp>
        <p:nvSpPr>
          <p:cNvPr id="459" name="Google Shape;459;g32a2f5e94ed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0" name="Google Shape;460;g32a2f5e94ed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4" name="Shape 464"/>
        <p:cNvGrpSpPr/>
        <p:nvPr/>
      </p:nvGrpSpPr>
      <p:grpSpPr>
        <a:xfrm>
          <a:off x="0" y="0"/>
          <a:ext cx="0" cy="0"/>
          <a:chOff x="0" y="0"/>
          <a:chExt cx="0" cy="0"/>
        </a:xfrm>
      </p:grpSpPr>
      <p:sp>
        <p:nvSpPr>
          <p:cNvPr id="465" name="Google Shape;465;g32a2f5e94ed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6" name="Google Shape;466;g32a2f5e94ed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0" name="Shape 470"/>
        <p:cNvGrpSpPr/>
        <p:nvPr/>
      </p:nvGrpSpPr>
      <p:grpSpPr>
        <a:xfrm>
          <a:off x="0" y="0"/>
          <a:ext cx="0" cy="0"/>
          <a:chOff x="0" y="0"/>
          <a:chExt cx="0" cy="0"/>
        </a:xfrm>
      </p:grpSpPr>
      <p:sp>
        <p:nvSpPr>
          <p:cNvPr id="471" name="Google Shape;471;g32a2f5e94ed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2" name="Google Shape;472;g32a2f5e94ed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6" name="Shape 476"/>
        <p:cNvGrpSpPr/>
        <p:nvPr/>
      </p:nvGrpSpPr>
      <p:grpSpPr>
        <a:xfrm>
          <a:off x="0" y="0"/>
          <a:ext cx="0" cy="0"/>
          <a:chOff x="0" y="0"/>
          <a:chExt cx="0" cy="0"/>
        </a:xfrm>
      </p:grpSpPr>
      <p:sp>
        <p:nvSpPr>
          <p:cNvPr id="477" name="Google Shape;477;g32a2f5e94ed_0_2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8" name="Google Shape;478;g32a2f5e94ed_0_2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5" name="Shape 485"/>
        <p:cNvGrpSpPr/>
        <p:nvPr/>
      </p:nvGrpSpPr>
      <p:grpSpPr>
        <a:xfrm>
          <a:off x="0" y="0"/>
          <a:ext cx="0" cy="0"/>
          <a:chOff x="0" y="0"/>
          <a:chExt cx="0" cy="0"/>
        </a:xfrm>
      </p:grpSpPr>
      <p:sp>
        <p:nvSpPr>
          <p:cNvPr id="486" name="Google Shape;486;g32a2f5e94ed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7" name="Google Shape;487;g32a2f5e94ed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1" name="Shape 491"/>
        <p:cNvGrpSpPr/>
        <p:nvPr/>
      </p:nvGrpSpPr>
      <p:grpSpPr>
        <a:xfrm>
          <a:off x="0" y="0"/>
          <a:ext cx="0" cy="0"/>
          <a:chOff x="0" y="0"/>
          <a:chExt cx="0" cy="0"/>
        </a:xfrm>
      </p:grpSpPr>
      <p:sp>
        <p:nvSpPr>
          <p:cNvPr id="492" name="Google Shape;492;g32a2f5e94ed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3" name="Google Shape;493;g32a2f5e94ed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27a3259d38f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27a3259d38f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7" name="Shape 497"/>
        <p:cNvGrpSpPr/>
        <p:nvPr/>
      </p:nvGrpSpPr>
      <p:grpSpPr>
        <a:xfrm>
          <a:off x="0" y="0"/>
          <a:ext cx="0" cy="0"/>
          <a:chOff x="0" y="0"/>
          <a:chExt cx="0" cy="0"/>
        </a:xfrm>
      </p:grpSpPr>
      <p:sp>
        <p:nvSpPr>
          <p:cNvPr id="498" name="Google Shape;498;g32a2f5e94ed_0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9" name="Google Shape;499;g32a2f5e94ed_0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3" name="Shape 503"/>
        <p:cNvGrpSpPr/>
        <p:nvPr/>
      </p:nvGrpSpPr>
      <p:grpSpPr>
        <a:xfrm>
          <a:off x="0" y="0"/>
          <a:ext cx="0" cy="0"/>
          <a:chOff x="0" y="0"/>
          <a:chExt cx="0" cy="0"/>
        </a:xfrm>
      </p:grpSpPr>
      <p:sp>
        <p:nvSpPr>
          <p:cNvPr id="504" name="Google Shape;504;g32a2f5e94ed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5" name="Google Shape;505;g32a2f5e94ed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8" name="Shape 508"/>
        <p:cNvGrpSpPr/>
        <p:nvPr/>
      </p:nvGrpSpPr>
      <p:grpSpPr>
        <a:xfrm>
          <a:off x="0" y="0"/>
          <a:ext cx="0" cy="0"/>
          <a:chOff x="0" y="0"/>
          <a:chExt cx="0" cy="0"/>
        </a:xfrm>
      </p:grpSpPr>
      <p:sp>
        <p:nvSpPr>
          <p:cNvPr id="509" name="Google Shape;509;g27a3259d38f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0" name="Google Shape;510;g27a3259d38f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3" name="Shape 523"/>
        <p:cNvGrpSpPr/>
        <p:nvPr/>
      </p:nvGrpSpPr>
      <p:grpSpPr>
        <a:xfrm>
          <a:off x="0" y="0"/>
          <a:ext cx="0" cy="0"/>
          <a:chOff x="0" y="0"/>
          <a:chExt cx="0" cy="0"/>
        </a:xfrm>
      </p:grpSpPr>
      <p:sp>
        <p:nvSpPr>
          <p:cNvPr id="524" name="Google Shape;524;g27a3259d38f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5" name="Google Shape;525;g27a3259d38f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0" name="Shape 530"/>
        <p:cNvGrpSpPr/>
        <p:nvPr/>
      </p:nvGrpSpPr>
      <p:grpSpPr>
        <a:xfrm>
          <a:off x="0" y="0"/>
          <a:ext cx="0" cy="0"/>
          <a:chOff x="0" y="0"/>
          <a:chExt cx="0" cy="0"/>
        </a:xfrm>
      </p:grpSpPr>
      <p:sp>
        <p:nvSpPr>
          <p:cNvPr id="531" name="Google Shape;531;g27a3259d38f_0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2" name="Google Shape;532;g27a3259d38f_0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7" name="Shape 537"/>
        <p:cNvGrpSpPr/>
        <p:nvPr/>
      </p:nvGrpSpPr>
      <p:grpSpPr>
        <a:xfrm>
          <a:off x="0" y="0"/>
          <a:ext cx="0" cy="0"/>
          <a:chOff x="0" y="0"/>
          <a:chExt cx="0" cy="0"/>
        </a:xfrm>
      </p:grpSpPr>
      <p:sp>
        <p:nvSpPr>
          <p:cNvPr id="538" name="Google Shape;538;g27a3259d38f_0_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9" name="Google Shape;539;g27a3259d38f_0_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6" name="Shape 546"/>
        <p:cNvGrpSpPr/>
        <p:nvPr/>
      </p:nvGrpSpPr>
      <p:grpSpPr>
        <a:xfrm>
          <a:off x="0" y="0"/>
          <a:ext cx="0" cy="0"/>
          <a:chOff x="0" y="0"/>
          <a:chExt cx="0" cy="0"/>
        </a:xfrm>
      </p:grpSpPr>
      <p:sp>
        <p:nvSpPr>
          <p:cNvPr id="547" name="Google Shape;547;g27a3259d38f_0_2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8" name="Google Shape;548;g27a3259d38f_0_2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2" name="Shape 552"/>
        <p:cNvGrpSpPr/>
        <p:nvPr/>
      </p:nvGrpSpPr>
      <p:grpSpPr>
        <a:xfrm>
          <a:off x="0" y="0"/>
          <a:ext cx="0" cy="0"/>
          <a:chOff x="0" y="0"/>
          <a:chExt cx="0" cy="0"/>
        </a:xfrm>
      </p:grpSpPr>
      <p:sp>
        <p:nvSpPr>
          <p:cNvPr id="553" name="Google Shape;553;g27a3259d38f_0_2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4" name="Google Shape;554;g27a3259d38f_0_2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1" name="Shape 561"/>
        <p:cNvGrpSpPr/>
        <p:nvPr/>
      </p:nvGrpSpPr>
      <p:grpSpPr>
        <a:xfrm>
          <a:off x="0" y="0"/>
          <a:ext cx="0" cy="0"/>
          <a:chOff x="0" y="0"/>
          <a:chExt cx="0" cy="0"/>
        </a:xfrm>
      </p:grpSpPr>
      <p:sp>
        <p:nvSpPr>
          <p:cNvPr id="562" name="Google Shape;562;g329ecd73309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3" name="Google Shape;563;g329ecd73309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7" name="Shape 567"/>
        <p:cNvGrpSpPr/>
        <p:nvPr/>
      </p:nvGrpSpPr>
      <p:grpSpPr>
        <a:xfrm>
          <a:off x="0" y="0"/>
          <a:ext cx="0" cy="0"/>
          <a:chOff x="0" y="0"/>
          <a:chExt cx="0" cy="0"/>
        </a:xfrm>
      </p:grpSpPr>
      <p:sp>
        <p:nvSpPr>
          <p:cNvPr id="568" name="Google Shape;568;g329ecd73309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9" name="Google Shape;569;g329ecd73309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27a3259d38f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27a3259d38f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8" name="Shape 578"/>
        <p:cNvGrpSpPr/>
        <p:nvPr/>
      </p:nvGrpSpPr>
      <p:grpSpPr>
        <a:xfrm>
          <a:off x="0" y="0"/>
          <a:ext cx="0" cy="0"/>
          <a:chOff x="0" y="0"/>
          <a:chExt cx="0" cy="0"/>
        </a:xfrm>
      </p:grpSpPr>
      <p:sp>
        <p:nvSpPr>
          <p:cNvPr id="579" name="Google Shape;579;g329ecd73309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0" name="Google Shape;580;g329ecd73309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7" name="Shape 587"/>
        <p:cNvGrpSpPr/>
        <p:nvPr/>
      </p:nvGrpSpPr>
      <p:grpSpPr>
        <a:xfrm>
          <a:off x="0" y="0"/>
          <a:ext cx="0" cy="0"/>
          <a:chOff x="0" y="0"/>
          <a:chExt cx="0" cy="0"/>
        </a:xfrm>
      </p:grpSpPr>
      <p:sp>
        <p:nvSpPr>
          <p:cNvPr id="588" name="Google Shape;588;g329ecd73309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9" name="Google Shape;589;g329ecd73309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6" name="Shape 596"/>
        <p:cNvGrpSpPr/>
        <p:nvPr/>
      </p:nvGrpSpPr>
      <p:grpSpPr>
        <a:xfrm>
          <a:off x="0" y="0"/>
          <a:ext cx="0" cy="0"/>
          <a:chOff x="0" y="0"/>
          <a:chExt cx="0" cy="0"/>
        </a:xfrm>
      </p:grpSpPr>
      <p:sp>
        <p:nvSpPr>
          <p:cNvPr id="597" name="Google Shape;597;g329ecd73309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8" name="Google Shape;598;g329ecd73309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2" name="Shape 602"/>
        <p:cNvGrpSpPr/>
        <p:nvPr/>
      </p:nvGrpSpPr>
      <p:grpSpPr>
        <a:xfrm>
          <a:off x="0" y="0"/>
          <a:ext cx="0" cy="0"/>
          <a:chOff x="0" y="0"/>
          <a:chExt cx="0" cy="0"/>
        </a:xfrm>
      </p:grpSpPr>
      <p:sp>
        <p:nvSpPr>
          <p:cNvPr id="603" name="Google Shape;603;g329ecd73309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4" name="Google Shape;604;g329ecd73309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8" name="Shape 608"/>
        <p:cNvGrpSpPr/>
        <p:nvPr/>
      </p:nvGrpSpPr>
      <p:grpSpPr>
        <a:xfrm>
          <a:off x="0" y="0"/>
          <a:ext cx="0" cy="0"/>
          <a:chOff x="0" y="0"/>
          <a:chExt cx="0" cy="0"/>
        </a:xfrm>
      </p:grpSpPr>
      <p:sp>
        <p:nvSpPr>
          <p:cNvPr id="609" name="Google Shape;609;g329ecd73309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0" name="Google Shape;610;g329ecd73309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7" name="Shape 617"/>
        <p:cNvGrpSpPr/>
        <p:nvPr/>
      </p:nvGrpSpPr>
      <p:grpSpPr>
        <a:xfrm>
          <a:off x="0" y="0"/>
          <a:ext cx="0" cy="0"/>
          <a:chOff x="0" y="0"/>
          <a:chExt cx="0" cy="0"/>
        </a:xfrm>
      </p:grpSpPr>
      <p:sp>
        <p:nvSpPr>
          <p:cNvPr id="618" name="Google Shape;618;g329ecd73309_0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9" name="Google Shape;619;g329ecd73309_0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7" name="Shape 627"/>
        <p:cNvGrpSpPr/>
        <p:nvPr/>
      </p:nvGrpSpPr>
      <p:grpSpPr>
        <a:xfrm>
          <a:off x="0" y="0"/>
          <a:ext cx="0" cy="0"/>
          <a:chOff x="0" y="0"/>
          <a:chExt cx="0" cy="0"/>
        </a:xfrm>
      </p:grpSpPr>
      <p:sp>
        <p:nvSpPr>
          <p:cNvPr id="628" name="Google Shape;628;g329ecd73309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9" name="Google Shape;629;g329ecd73309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9" name="Shape 639"/>
        <p:cNvGrpSpPr/>
        <p:nvPr/>
      </p:nvGrpSpPr>
      <p:grpSpPr>
        <a:xfrm>
          <a:off x="0" y="0"/>
          <a:ext cx="0" cy="0"/>
          <a:chOff x="0" y="0"/>
          <a:chExt cx="0" cy="0"/>
        </a:xfrm>
      </p:grpSpPr>
      <p:sp>
        <p:nvSpPr>
          <p:cNvPr id="640" name="Google Shape;640;g329ecd73309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1" name="Google Shape;641;g329ecd73309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2" name="Shape 652"/>
        <p:cNvGrpSpPr/>
        <p:nvPr/>
      </p:nvGrpSpPr>
      <p:grpSpPr>
        <a:xfrm>
          <a:off x="0" y="0"/>
          <a:ext cx="0" cy="0"/>
          <a:chOff x="0" y="0"/>
          <a:chExt cx="0" cy="0"/>
        </a:xfrm>
      </p:grpSpPr>
      <p:sp>
        <p:nvSpPr>
          <p:cNvPr id="653" name="Google Shape;653;g329ecd73309_0_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4" name="Google Shape;654;g329ecd73309_0_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8" name="Shape 658"/>
        <p:cNvGrpSpPr/>
        <p:nvPr/>
      </p:nvGrpSpPr>
      <p:grpSpPr>
        <a:xfrm>
          <a:off x="0" y="0"/>
          <a:ext cx="0" cy="0"/>
          <a:chOff x="0" y="0"/>
          <a:chExt cx="0" cy="0"/>
        </a:xfrm>
      </p:grpSpPr>
      <p:sp>
        <p:nvSpPr>
          <p:cNvPr id="659" name="Google Shape;659;g329ecd73309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0" name="Google Shape;660;g329ecd73309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27a3259d38f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27a3259d38f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7" name="Shape 667"/>
        <p:cNvGrpSpPr/>
        <p:nvPr/>
      </p:nvGrpSpPr>
      <p:grpSpPr>
        <a:xfrm>
          <a:off x="0" y="0"/>
          <a:ext cx="0" cy="0"/>
          <a:chOff x="0" y="0"/>
          <a:chExt cx="0" cy="0"/>
        </a:xfrm>
      </p:grpSpPr>
      <p:sp>
        <p:nvSpPr>
          <p:cNvPr id="668" name="Google Shape;668;g329ecd73309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9" name="Google Shape;669;g329ecd73309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1" name="Shape 681"/>
        <p:cNvGrpSpPr/>
        <p:nvPr/>
      </p:nvGrpSpPr>
      <p:grpSpPr>
        <a:xfrm>
          <a:off x="0" y="0"/>
          <a:ext cx="0" cy="0"/>
          <a:chOff x="0" y="0"/>
          <a:chExt cx="0" cy="0"/>
        </a:xfrm>
      </p:grpSpPr>
      <p:sp>
        <p:nvSpPr>
          <p:cNvPr id="682" name="Google Shape;682;g329ecd73309_0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3" name="Google Shape;683;g329ecd73309_0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4" name="Shape 694"/>
        <p:cNvGrpSpPr/>
        <p:nvPr/>
      </p:nvGrpSpPr>
      <p:grpSpPr>
        <a:xfrm>
          <a:off x="0" y="0"/>
          <a:ext cx="0" cy="0"/>
          <a:chOff x="0" y="0"/>
          <a:chExt cx="0" cy="0"/>
        </a:xfrm>
      </p:grpSpPr>
      <p:sp>
        <p:nvSpPr>
          <p:cNvPr id="695" name="Google Shape;695;g329ecd73309_0_1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6" name="Google Shape;696;g329ecd73309_0_1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0" name="Shape 700"/>
        <p:cNvGrpSpPr/>
        <p:nvPr/>
      </p:nvGrpSpPr>
      <p:grpSpPr>
        <a:xfrm>
          <a:off x="0" y="0"/>
          <a:ext cx="0" cy="0"/>
          <a:chOff x="0" y="0"/>
          <a:chExt cx="0" cy="0"/>
        </a:xfrm>
      </p:grpSpPr>
      <p:sp>
        <p:nvSpPr>
          <p:cNvPr id="701" name="Google Shape;701;g329ecd73309_0_1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2" name="Google Shape;702;g329ecd73309_0_1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6" name="Shape 706"/>
        <p:cNvGrpSpPr/>
        <p:nvPr/>
      </p:nvGrpSpPr>
      <p:grpSpPr>
        <a:xfrm>
          <a:off x="0" y="0"/>
          <a:ext cx="0" cy="0"/>
          <a:chOff x="0" y="0"/>
          <a:chExt cx="0" cy="0"/>
        </a:xfrm>
      </p:grpSpPr>
      <p:sp>
        <p:nvSpPr>
          <p:cNvPr id="707" name="Google Shape;707;g329ecd73309_0_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8" name="Google Shape;708;g329ecd73309_0_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1" name="Shape 711"/>
        <p:cNvGrpSpPr/>
        <p:nvPr/>
      </p:nvGrpSpPr>
      <p:grpSpPr>
        <a:xfrm>
          <a:off x="0" y="0"/>
          <a:ext cx="0" cy="0"/>
          <a:chOff x="0" y="0"/>
          <a:chExt cx="0" cy="0"/>
        </a:xfrm>
      </p:grpSpPr>
      <p:sp>
        <p:nvSpPr>
          <p:cNvPr id="712" name="Google Shape;712;g329ecd73309_0_2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3" name="Google Shape;713;g329ecd73309_0_2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7" name="Shape 717"/>
        <p:cNvGrpSpPr/>
        <p:nvPr/>
      </p:nvGrpSpPr>
      <p:grpSpPr>
        <a:xfrm>
          <a:off x="0" y="0"/>
          <a:ext cx="0" cy="0"/>
          <a:chOff x="0" y="0"/>
          <a:chExt cx="0" cy="0"/>
        </a:xfrm>
      </p:grpSpPr>
      <p:sp>
        <p:nvSpPr>
          <p:cNvPr id="718" name="Google Shape;718;g329ecd73309_0_2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9" name="Google Shape;719;g329ecd73309_0_2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2" name="Shape 722"/>
        <p:cNvGrpSpPr/>
        <p:nvPr/>
      </p:nvGrpSpPr>
      <p:grpSpPr>
        <a:xfrm>
          <a:off x="0" y="0"/>
          <a:ext cx="0" cy="0"/>
          <a:chOff x="0" y="0"/>
          <a:chExt cx="0" cy="0"/>
        </a:xfrm>
      </p:grpSpPr>
      <p:sp>
        <p:nvSpPr>
          <p:cNvPr id="723" name="Google Shape;723;g329ecd73309_0_2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4" name="Google Shape;724;g329ecd73309_0_2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7" name="Shape 737"/>
        <p:cNvGrpSpPr/>
        <p:nvPr/>
      </p:nvGrpSpPr>
      <p:grpSpPr>
        <a:xfrm>
          <a:off x="0" y="0"/>
          <a:ext cx="0" cy="0"/>
          <a:chOff x="0" y="0"/>
          <a:chExt cx="0" cy="0"/>
        </a:xfrm>
      </p:grpSpPr>
      <p:sp>
        <p:nvSpPr>
          <p:cNvPr id="738" name="Google Shape;738;g329ecd73309_0_2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9" name="Google Shape;739;g329ecd73309_0_2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3" name="Shape 743"/>
        <p:cNvGrpSpPr/>
        <p:nvPr/>
      </p:nvGrpSpPr>
      <p:grpSpPr>
        <a:xfrm>
          <a:off x="0" y="0"/>
          <a:ext cx="0" cy="0"/>
          <a:chOff x="0" y="0"/>
          <a:chExt cx="0" cy="0"/>
        </a:xfrm>
      </p:grpSpPr>
      <p:sp>
        <p:nvSpPr>
          <p:cNvPr id="744" name="Google Shape;744;g329ecd73309_0_2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5" name="Google Shape;745;g329ecd73309_0_2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3267ee8ebe0_0_2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3267ee8ebe0_0_2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0" name="Shape 750"/>
        <p:cNvGrpSpPr/>
        <p:nvPr/>
      </p:nvGrpSpPr>
      <p:grpSpPr>
        <a:xfrm>
          <a:off x="0" y="0"/>
          <a:ext cx="0" cy="0"/>
          <a:chOff x="0" y="0"/>
          <a:chExt cx="0" cy="0"/>
        </a:xfrm>
      </p:grpSpPr>
      <p:sp>
        <p:nvSpPr>
          <p:cNvPr id="751" name="Google Shape;751;g329ecd73309_0_2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2" name="Google Shape;752;g329ecd73309_0_2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6" name="Shape 756"/>
        <p:cNvGrpSpPr/>
        <p:nvPr/>
      </p:nvGrpSpPr>
      <p:grpSpPr>
        <a:xfrm>
          <a:off x="0" y="0"/>
          <a:ext cx="0" cy="0"/>
          <a:chOff x="0" y="0"/>
          <a:chExt cx="0" cy="0"/>
        </a:xfrm>
      </p:grpSpPr>
      <p:sp>
        <p:nvSpPr>
          <p:cNvPr id="757" name="Google Shape;757;g329ecd73309_0_2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8" name="Google Shape;758;g329ecd73309_0_2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2" name="Shape 762"/>
        <p:cNvGrpSpPr/>
        <p:nvPr/>
      </p:nvGrpSpPr>
      <p:grpSpPr>
        <a:xfrm>
          <a:off x="0" y="0"/>
          <a:ext cx="0" cy="0"/>
          <a:chOff x="0" y="0"/>
          <a:chExt cx="0" cy="0"/>
        </a:xfrm>
      </p:grpSpPr>
      <p:sp>
        <p:nvSpPr>
          <p:cNvPr id="763" name="Google Shape;763;g329ecd73309_0_2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4" name="Google Shape;764;g329ecd73309_0_2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3" name="Shape 773"/>
        <p:cNvGrpSpPr/>
        <p:nvPr/>
      </p:nvGrpSpPr>
      <p:grpSpPr>
        <a:xfrm>
          <a:off x="0" y="0"/>
          <a:ext cx="0" cy="0"/>
          <a:chOff x="0" y="0"/>
          <a:chExt cx="0" cy="0"/>
        </a:xfrm>
      </p:grpSpPr>
      <p:sp>
        <p:nvSpPr>
          <p:cNvPr id="774" name="Google Shape;774;g329ecd73309_0_2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5" name="Google Shape;775;g329ecd73309_0_2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0" name="Shape 780"/>
        <p:cNvGrpSpPr/>
        <p:nvPr/>
      </p:nvGrpSpPr>
      <p:grpSpPr>
        <a:xfrm>
          <a:off x="0" y="0"/>
          <a:ext cx="0" cy="0"/>
          <a:chOff x="0" y="0"/>
          <a:chExt cx="0" cy="0"/>
        </a:xfrm>
      </p:grpSpPr>
      <p:sp>
        <p:nvSpPr>
          <p:cNvPr id="781" name="Google Shape;781;g329ecd73309_0_2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2" name="Google Shape;782;g329ecd73309_0_2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6" name="Shape 786"/>
        <p:cNvGrpSpPr/>
        <p:nvPr/>
      </p:nvGrpSpPr>
      <p:grpSpPr>
        <a:xfrm>
          <a:off x="0" y="0"/>
          <a:ext cx="0" cy="0"/>
          <a:chOff x="0" y="0"/>
          <a:chExt cx="0" cy="0"/>
        </a:xfrm>
      </p:grpSpPr>
      <p:sp>
        <p:nvSpPr>
          <p:cNvPr id="787" name="Google Shape;787;g329ecd73309_0_2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8" name="Google Shape;788;g329ecd73309_0_2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3" name="Shape 793"/>
        <p:cNvGrpSpPr/>
        <p:nvPr/>
      </p:nvGrpSpPr>
      <p:grpSpPr>
        <a:xfrm>
          <a:off x="0" y="0"/>
          <a:ext cx="0" cy="0"/>
          <a:chOff x="0" y="0"/>
          <a:chExt cx="0" cy="0"/>
        </a:xfrm>
      </p:grpSpPr>
      <p:sp>
        <p:nvSpPr>
          <p:cNvPr id="794" name="Google Shape;794;g329ecd73309_0_2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5" name="Google Shape;795;g329ecd73309_0_2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0" name="Shape 800"/>
        <p:cNvGrpSpPr/>
        <p:nvPr/>
      </p:nvGrpSpPr>
      <p:grpSpPr>
        <a:xfrm>
          <a:off x="0" y="0"/>
          <a:ext cx="0" cy="0"/>
          <a:chOff x="0" y="0"/>
          <a:chExt cx="0" cy="0"/>
        </a:xfrm>
      </p:grpSpPr>
      <p:sp>
        <p:nvSpPr>
          <p:cNvPr id="801" name="Google Shape;801;g329ecd73309_0_2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2" name="Google Shape;802;g329ecd73309_0_2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7" name="Shape 807"/>
        <p:cNvGrpSpPr/>
        <p:nvPr/>
      </p:nvGrpSpPr>
      <p:grpSpPr>
        <a:xfrm>
          <a:off x="0" y="0"/>
          <a:ext cx="0" cy="0"/>
          <a:chOff x="0" y="0"/>
          <a:chExt cx="0" cy="0"/>
        </a:xfrm>
      </p:grpSpPr>
      <p:sp>
        <p:nvSpPr>
          <p:cNvPr id="808" name="Google Shape;808;g329ecd73309_0_2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9" name="Google Shape;809;g329ecd73309_0_2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3" name="Shape 813"/>
        <p:cNvGrpSpPr/>
        <p:nvPr/>
      </p:nvGrpSpPr>
      <p:grpSpPr>
        <a:xfrm>
          <a:off x="0" y="0"/>
          <a:ext cx="0" cy="0"/>
          <a:chOff x="0" y="0"/>
          <a:chExt cx="0" cy="0"/>
        </a:xfrm>
      </p:grpSpPr>
      <p:sp>
        <p:nvSpPr>
          <p:cNvPr id="814" name="Google Shape;814;g329ecd73309_0_2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5" name="Google Shape;815;g329ecd73309_0_2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3267ee8ebe0_0_2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3267ee8ebe0_0_2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0" name="Shape 820"/>
        <p:cNvGrpSpPr/>
        <p:nvPr/>
      </p:nvGrpSpPr>
      <p:grpSpPr>
        <a:xfrm>
          <a:off x="0" y="0"/>
          <a:ext cx="0" cy="0"/>
          <a:chOff x="0" y="0"/>
          <a:chExt cx="0" cy="0"/>
        </a:xfrm>
      </p:grpSpPr>
      <p:sp>
        <p:nvSpPr>
          <p:cNvPr id="821" name="Google Shape;821;g329ecd73309_0_2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2" name="Google Shape;822;g329ecd73309_0_2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Reference: </a:t>
            </a:r>
            <a:r>
              <a:rPr lang="en" u="sng">
                <a:solidFill>
                  <a:schemeClr val="hlink"/>
                </a:solidFill>
                <a:hlinkClick r:id="rId2"/>
              </a:rPr>
              <a:t>https://ece353.engr.wisc.edu/arm-assembly/conditional-instructions/</a:t>
            </a:r>
            <a:endParaRPr/>
          </a:p>
          <a:p>
            <a:pPr indent="0" lvl="0" marL="0" rtl="0" algn="l">
              <a:spcBef>
                <a:spcPts val="0"/>
              </a:spcBef>
              <a:spcAft>
                <a:spcPts val="0"/>
              </a:spcAft>
              <a:buNone/>
            </a:pPr>
            <a:r>
              <a:t/>
            </a:r>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7" name="Shape 827"/>
        <p:cNvGrpSpPr/>
        <p:nvPr/>
      </p:nvGrpSpPr>
      <p:grpSpPr>
        <a:xfrm>
          <a:off x="0" y="0"/>
          <a:ext cx="0" cy="0"/>
          <a:chOff x="0" y="0"/>
          <a:chExt cx="0" cy="0"/>
        </a:xfrm>
      </p:grpSpPr>
      <p:sp>
        <p:nvSpPr>
          <p:cNvPr id="828" name="Google Shape;828;g329ecd73309_0_3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9" name="Google Shape;829;g329ecd73309_0_3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3267ee8ebe0_0_2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3267ee8ebe0_0_2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gradFill>
          <a:gsLst>
            <a:gs pos="0">
              <a:schemeClr val="lt1"/>
            </a:gs>
            <a:gs pos="100000">
              <a:srgbClr val="87BEAE"/>
            </a:gs>
            <a:gs pos="100000">
              <a:srgbClr val="0F7D5D"/>
            </a:gs>
          </a:gsLst>
          <a:lin ang="0" scaled="0"/>
        </a:gradFill>
      </p:bgPr>
    </p:bg>
    <p:spTree>
      <p:nvGrpSpPr>
        <p:cNvPr id="9" name="Shape 9"/>
        <p:cNvGrpSpPr/>
        <p:nvPr/>
      </p:nvGrpSpPr>
      <p:grpSpPr>
        <a:xfrm>
          <a:off x="0" y="0"/>
          <a:ext cx="0" cy="0"/>
          <a:chOff x="0" y="0"/>
          <a:chExt cx="0" cy="0"/>
        </a:xfrm>
      </p:grpSpPr>
      <p:grpSp>
        <p:nvGrpSpPr>
          <p:cNvPr id="10" name="Google Shape;10;p2"/>
          <p:cNvGrpSpPr/>
          <p:nvPr/>
        </p:nvGrpSpPr>
        <p:grpSpPr>
          <a:xfrm>
            <a:off x="486475" y="732375"/>
            <a:ext cx="2844050" cy="3100450"/>
            <a:chOff x="486475" y="732375"/>
            <a:chExt cx="2844050" cy="3100450"/>
          </a:xfrm>
        </p:grpSpPr>
        <p:sp>
          <p:nvSpPr>
            <p:cNvPr id="11" name="Google Shape;11;p2"/>
            <p:cNvSpPr/>
            <p:nvPr/>
          </p:nvSpPr>
          <p:spPr>
            <a:xfrm>
              <a:off x="486475" y="732375"/>
              <a:ext cx="2390100" cy="24639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12" name="Google Shape;12;p2"/>
            <p:cNvSpPr/>
            <p:nvPr/>
          </p:nvSpPr>
          <p:spPr>
            <a:xfrm>
              <a:off x="1785825" y="2240425"/>
              <a:ext cx="1544700" cy="15924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sp>
        <p:nvSpPr>
          <p:cNvPr id="13" name="Google Shape;13;p2"/>
          <p:cNvSpPr txBox="1"/>
          <p:nvPr>
            <p:ph type="ctrTitle"/>
          </p:nvPr>
        </p:nvSpPr>
        <p:spPr>
          <a:xfrm>
            <a:off x="3064950" y="220725"/>
            <a:ext cx="5621400" cy="2033100"/>
          </a:xfrm>
          <a:prstGeom prst="rect">
            <a:avLst/>
          </a:prstGeom>
          <a:noFill/>
        </p:spPr>
        <p:txBody>
          <a:bodyPr anchorCtr="0" anchor="b" bIns="91425" lIns="91425" spcFirstLastPara="1" rIns="91425" wrap="square" tIns="91425">
            <a:normAutofit/>
          </a:bodyPr>
          <a:lstStyle>
            <a:lvl1pPr lvl="0" algn="ctr">
              <a:spcBef>
                <a:spcPts val="0"/>
              </a:spcBef>
              <a:spcAft>
                <a:spcPts val="0"/>
              </a:spcAft>
              <a:buClr>
                <a:srgbClr val="C00000"/>
              </a:buClr>
              <a:buSzPts val="4000"/>
              <a:buFont typeface="Sora"/>
              <a:buNone/>
              <a:defRPr sz="4000">
                <a:solidFill>
                  <a:srgbClr val="C00000"/>
                </a:solidFill>
                <a:latin typeface="Sora"/>
                <a:ea typeface="Sora"/>
                <a:cs typeface="Sora"/>
                <a:sym typeface="Sora"/>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4" name="Google Shape;14;p2"/>
          <p:cNvSpPr txBox="1"/>
          <p:nvPr>
            <p:ph idx="1" type="subTitle"/>
          </p:nvPr>
        </p:nvSpPr>
        <p:spPr>
          <a:xfrm>
            <a:off x="3563250" y="3040225"/>
            <a:ext cx="51231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rgbClr val="4E4121"/>
              </a:buClr>
              <a:buSzPts val="3200"/>
              <a:buFont typeface="Avenir"/>
              <a:buNone/>
              <a:defRPr sz="3200">
                <a:solidFill>
                  <a:srgbClr val="4E4121"/>
                </a:solidFill>
                <a:latin typeface="Avenir"/>
                <a:ea typeface="Avenir"/>
                <a:cs typeface="Avenir"/>
                <a:sym typeface="Avenir"/>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5" name="Google Shape;15;p2"/>
          <p:cNvSpPr txBox="1"/>
          <p:nvPr>
            <p:ph idx="12" type="sldNum"/>
          </p:nvPr>
        </p:nvSpPr>
        <p:spPr>
          <a:xfrm>
            <a:off x="8624858" y="47394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6" name="Google Shape;16;p2"/>
          <p:cNvSpPr txBox="1"/>
          <p:nvPr/>
        </p:nvSpPr>
        <p:spPr>
          <a:xfrm>
            <a:off x="3799650" y="4693825"/>
            <a:ext cx="1544700" cy="363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i="1" lang="en" sz="1300">
                <a:solidFill>
                  <a:srgbClr val="B54561"/>
                </a:solidFill>
                <a:latin typeface="Montserrat Underline"/>
                <a:ea typeface="Montserrat Underline"/>
                <a:cs typeface="Montserrat Underline"/>
                <a:sym typeface="Montserrat Underline"/>
              </a:rPr>
              <a:t>Rahul Bhadani</a:t>
            </a:r>
            <a:endParaRPr b="1" i="1" sz="1300">
              <a:solidFill>
                <a:srgbClr val="B54561"/>
              </a:solidFill>
              <a:latin typeface="Montserrat Underline"/>
              <a:ea typeface="Montserrat Underline"/>
              <a:cs typeface="Montserrat Underline"/>
              <a:sym typeface="Montserrat Underline"/>
            </a:endParaRPr>
          </a:p>
        </p:txBody>
      </p:sp>
      <p:pic>
        <p:nvPicPr>
          <p:cNvPr descr="File:UAHuntsville logo.png - Wikipedia" id="17" name="Google Shape;17;p2"/>
          <p:cNvPicPr preferRelativeResize="0"/>
          <p:nvPr/>
        </p:nvPicPr>
        <p:blipFill>
          <a:blip r:embed="rId2">
            <a:alphaModFix/>
          </a:blip>
          <a:stretch>
            <a:fillRect/>
          </a:stretch>
        </p:blipFill>
        <p:spPr>
          <a:xfrm>
            <a:off x="766800" y="1886302"/>
            <a:ext cx="1961237" cy="79260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6" name="Shape 106"/>
        <p:cNvGrpSpPr/>
        <p:nvPr/>
      </p:nvGrpSpPr>
      <p:grpSpPr>
        <a:xfrm>
          <a:off x="0" y="0"/>
          <a:ext cx="0" cy="0"/>
          <a:chOff x="0" y="0"/>
          <a:chExt cx="0" cy="0"/>
        </a:xfrm>
      </p:grpSpPr>
      <p:sp>
        <p:nvSpPr>
          <p:cNvPr id="107" name="Google Shape;107;p11"/>
          <p:cNvSpPr txBox="1"/>
          <p:nvPr>
            <p:ph hasCustomPrompt="1" type="title"/>
          </p:nvPr>
        </p:nvSpPr>
        <p:spPr>
          <a:xfrm>
            <a:off x="6725" y="0"/>
            <a:ext cx="9144000" cy="3076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08" name="Google Shape;108;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61950" lvl="0" marL="457200" algn="ctr">
              <a:spcBef>
                <a:spcPts val="0"/>
              </a:spcBef>
              <a:spcAft>
                <a:spcPts val="0"/>
              </a:spcAft>
              <a:buSzPts val="2100"/>
              <a:buChar char="●"/>
              <a:defRPr/>
            </a:lvl1pPr>
            <a:lvl2pPr indent="-336550" lvl="1" marL="914400" algn="ctr">
              <a:spcBef>
                <a:spcPts val="0"/>
              </a:spcBef>
              <a:spcAft>
                <a:spcPts val="0"/>
              </a:spcAft>
              <a:buSzPts val="1700"/>
              <a:buChar char="○"/>
              <a:defRPr/>
            </a:lvl2pPr>
            <a:lvl3pPr indent="-336550" lvl="2" marL="1371600" algn="ctr">
              <a:spcBef>
                <a:spcPts val="0"/>
              </a:spcBef>
              <a:spcAft>
                <a:spcPts val="0"/>
              </a:spcAft>
              <a:buSzPts val="1700"/>
              <a:buChar char="■"/>
              <a:defRPr/>
            </a:lvl3pPr>
            <a:lvl4pPr indent="-336550" lvl="3" marL="1828800" algn="ctr">
              <a:spcBef>
                <a:spcPts val="0"/>
              </a:spcBef>
              <a:spcAft>
                <a:spcPts val="0"/>
              </a:spcAft>
              <a:buSzPts val="1700"/>
              <a:buChar char="●"/>
              <a:defRPr/>
            </a:lvl4pPr>
            <a:lvl5pPr indent="-336550" lvl="4" marL="2286000" algn="ctr">
              <a:spcBef>
                <a:spcPts val="0"/>
              </a:spcBef>
              <a:spcAft>
                <a:spcPts val="0"/>
              </a:spcAft>
              <a:buSzPts val="1700"/>
              <a:buChar char="○"/>
              <a:defRPr/>
            </a:lvl5pPr>
            <a:lvl6pPr indent="-336550" lvl="5" marL="2743200" algn="ctr">
              <a:spcBef>
                <a:spcPts val="0"/>
              </a:spcBef>
              <a:spcAft>
                <a:spcPts val="0"/>
              </a:spcAft>
              <a:buSzPts val="1700"/>
              <a:buChar char="■"/>
              <a:defRPr/>
            </a:lvl6pPr>
            <a:lvl7pPr indent="-336550" lvl="6" marL="3200400" algn="ctr">
              <a:spcBef>
                <a:spcPts val="0"/>
              </a:spcBef>
              <a:spcAft>
                <a:spcPts val="0"/>
              </a:spcAft>
              <a:buSzPts val="1700"/>
              <a:buChar char="●"/>
              <a:defRPr/>
            </a:lvl7pPr>
            <a:lvl8pPr indent="-336550" lvl="7" marL="3657600" algn="ctr">
              <a:spcBef>
                <a:spcPts val="0"/>
              </a:spcBef>
              <a:spcAft>
                <a:spcPts val="0"/>
              </a:spcAft>
              <a:buSzPts val="1700"/>
              <a:buChar char="○"/>
              <a:defRPr/>
            </a:lvl8pPr>
            <a:lvl9pPr indent="-336550" lvl="8" marL="4114800" algn="ctr">
              <a:spcBef>
                <a:spcPts val="0"/>
              </a:spcBef>
              <a:spcAft>
                <a:spcPts val="0"/>
              </a:spcAft>
              <a:buSzPts val="1700"/>
              <a:buChar char="■"/>
              <a:defRPr/>
            </a:lvl9pPr>
          </a:lstStyle>
          <a:p/>
        </p:txBody>
      </p:sp>
      <p:grpSp>
        <p:nvGrpSpPr>
          <p:cNvPr id="109" name="Google Shape;109;p11"/>
          <p:cNvGrpSpPr/>
          <p:nvPr/>
        </p:nvGrpSpPr>
        <p:grpSpPr>
          <a:xfrm>
            <a:off x="-3514" y="4467527"/>
            <a:ext cx="1582919" cy="689559"/>
            <a:chOff x="39024" y="4433865"/>
            <a:chExt cx="1582919" cy="689559"/>
          </a:xfrm>
        </p:grpSpPr>
        <p:grpSp>
          <p:nvGrpSpPr>
            <p:cNvPr id="110" name="Google Shape;110;p11"/>
            <p:cNvGrpSpPr/>
            <p:nvPr/>
          </p:nvGrpSpPr>
          <p:grpSpPr>
            <a:xfrm>
              <a:off x="39030" y="4433865"/>
              <a:ext cx="620856" cy="676828"/>
              <a:chOff x="486475" y="732375"/>
              <a:chExt cx="2844050" cy="3100450"/>
            </a:xfrm>
          </p:grpSpPr>
          <p:sp>
            <p:nvSpPr>
              <p:cNvPr id="111" name="Google Shape;111;p11"/>
              <p:cNvSpPr/>
              <p:nvPr/>
            </p:nvSpPr>
            <p:spPr>
              <a:xfrm>
                <a:off x="486475" y="732375"/>
                <a:ext cx="2390100" cy="2463900"/>
              </a:xfrm>
              <a:prstGeom prst="flowChartAlternateProcess">
                <a:avLst/>
              </a:prstGeom>
              <a:solidFill>
                <a:srgbClr val="2C7048"/>
              </a:solidFill>
              <a:ln cap="flat" cmpd="sng" w="9525">
                <a:solidFill>
                  <a:srgbClr val="34863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112" name="Google Shape;112;p11"/>
              <p:cNvSpPr/>
              <p:nvPr/>
            </p:nvSpPr>
            <p:spPr>
              <a:xfrm>
                <a:off x="1785825" y="2240425"/>
                <a:ext cx="1544700" cy="1592400"/>
              </a:xfrm>
              <a:prstGeom prst="flowChartAlternateProcess">
                <a:avLst/>
              </a:prstGeom>
              <a:solidFill>
                <a:srgbClr val="2C7048"/>
              </a:solidFill>
              <a:ln cap="flat" cmpd="sng" w="9525">
                <a:solidFill>
                  <a:srgbClr val="2C704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sp>
          <p:nvSpPr>
            <p:cNvPr id="113" name="Google Shape;113;p11"/>
            <p:cNvSpPr txBox="1"/>
            <p:nvPr/>
          </p:nvSpPr>
          <p:spPr>
            <a:xfrm>
              <a:off x="484343" y="4860925"/>
              <a:ext cx="1137600" cy="26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FFD500"/>
                  </a:solidFill>
                  <a:latin typeface="Kaisei Decol"/>
                  <a:ea typeface="Kaisei Decol"/>
                  <a:cs typeface="Kaisei Decol"/>
                  <a:sym typeface="Kaisei Decol"/>
                </a:rPr>
                <a:t>R</a:t>
              </a:r>
              <a:r>
                <a:rPr lang="en" sz="1000">
                  <a:solidFill>
                    <a:srgbClr val="0E3042"/>
                  </a:solidFill>
                  <a:latin typeface="Kaisei Decol"/>
                  <a:ea typeface="Kaisei Decol"/>
                  <a:cs typeface="Kaisei Decol"/>
                  <a:sym typeface="Kaisei Decol"/>
                </a:rPr>
                <a:t>ahul Bhadani</a:t>
              </a:r>
              <a:endParaRPr sz="1000">
                <a:solidFill>
                  <a:srgbClr val="0E3042"/>
                </a:solidFill>
                <a:latin typeface="Kaisei Decol"/>
                <a:ea typeface="Kaisei Decol"/>
                <a:cs typeface="Kaisei Decol"/>
                <a:sym typeface="Kaisei Decol"/>
              </a:endParaRPr>
            </a:p>
          </p:txBody>
        </p:sp>
        <p:sp>
          <p:nvSpPr>
            <p:cNvPr id="114" name="Google Shape;114;p11"/>
            <p:cNvSpPr txBox="1"/>
            <p:nvPr/>
          </p:nvSpPr>
          <p:spPr>
            <a:xfrm>
              <a:off x="39024" y="4511725"/>
              <a:ext cx="528300" cy="26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Spring </a:t>
              </a:r>
              <a:endParaRPr b="1" sz="700">
                <a:solidFill>
                  <a:srgbClr val="FFD500"/>
                </a:solidFill>
                <a:latin typeface="Kaisei Decol"/>
                <a:ea typeface="Kaisei Decol"/>
                <a:cs typeface="Kaisei Decol"/>
                <a:sym typeface="Kaisei Decol"/>
              </a:endParaRPr>
            </a:p>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2025</a:t>
              </a:r>
              <a:endParaRPr b="1" sz="700">
                <a:solidFill>
                  <a:srgbClr val="FFD500"/>
                </a:solidFill>
                <a:latin typeface="Kaisei Decol"/>
                <a:ea typeface="Kaisei Decol"/>
                <a:cs typeface="Kaisei Decol"/>
                <a:sym typeface="Kaisei Deco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5" name="Shape 115"/>
        <p:cNvGrpSpPr/>
        <p:nvPr/>
      </p:nvGrpSpPr>
      <p:grpSpPr>
        <a:xfrm>
          <a:off x="0" y="0"/>
          <a:ext cx="0" cy="0"/>
          <a:chOff x="0" y="0"/>
          <a:chExt cx="0" cy="0"/>
        </a:xfrm>
      </p:grpSpPr>
      <p:grpSp>
        <p:nvGrpSpPr>
          <p:cNvPr id="116" name="Google Shape;116;p12"/>
          <p:cNvGrpSpPr/>
          <p:nvPr/>
        </p:nvGrpSpPr>
        <p:grpSpPr>
          <a:xfrm>
            <a:off x="8376876" y="4312657"/>
            <a:ext cx="773297" cy="843012"/>
            <a:chOff x="8376876" y="4312657"/>
            <a:chExt cx="773297" cy="843012"/>
          </a:xfrm>
        </p:grpSpPr>
        <p:grpSp>
          <p:nvGrpSpPr>
            <p:cNvPr id="117" name="Google Shape;117;p12"/>
            <p:cNvGrpSpPr/>
            <p:nvPr/>
          </p:nvGrpSpPr>
          <p:grpSpPr>
            <a:xfrm>
              <a:off x="8376876" y="4312657"/>
              <a:ext cx="773297" cy="843012"/>
              <a:chOff x="486475" y="732375"/>
              <a:chExt cx="2844050" cy="3100450"/>
            </a:xfrm>
          </p:grpSpPr>
          <p:sp>
            <p:nvSpPr>
              <p:cNvPr id="118" name="Google Shape;118;p12"/>
              <p:cNvSpPr/>
              <p:nvPr/>
            </p:nvSpPr>
            <p:spPr>
              <a:xfrm>
                <a:off x="486475" y="732375"/>
                <a:ext cx="2390100" cy="24639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119" name="Google Shape;119;p12"/>
              <p:cNvSpPr/>
              <p:nvPr/>
            </p:nvSpPr>
            <p:spPr>
              <a:xfrm>
                <a:off x="1785825" y="2240425"/>
                <a:ext cx="1544700" cy="15924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pic>
          <p:nvPicPr>
            <p:cNvPr descr="File:UAHuntsville logo.png - Wikipedia" id="120" name="Google Shape;120;p12"/>
            <p:cNvPicPr preferRelativeResize="0"/>
            <p:nvPr/>
          </p:nvPicPr>
          <p:blipFill>
            <a:blip r:embed="rId2">
              <a:alphaModFix/>
            </a:blip>
            <a:stretch>
              <a:fillRect/>
            </a:stretch>
          </p:blipFill>
          <p:spPr>
            <a:xfrm>
              <a:off x="8453091" y="4626387"/>
              <a:ext cx="533245" cy="215499"/>
            </a:xfrm>
            <a:prstGeom prst="rect">
              <a:avLst/>
            </a:prstGeom>
            <a:noFill/>
            <a:ln>
              <a:noFill/>
            </a:ln>
          </p:spPr>
        </p:pic>
      </p:grpSp>
      <p:sp>
        <p:nvSpPr>
          <p:cNvPr id="121" name="Google Shape;121;p12"/>
          <p:cNvSpPr txBox="1"/>
          <p:nvPr>
            <p:ph idx="12" type="sldNum"/>
          </p:nvPr>
        </p:nvSpPr>
        <p:spPr>
          <a:xfrm>
            <a:off x="8624858" y="47394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122" name="Google Shape;122;p12"/>
          <p:cNvGrpSpPr/>
          <p:nvPr/>
        </p:nvGrpSpPr>
        <p:grpSpPr>
          <a:xfrm>
            <a:off x="-3514" y="4467527"/>
            <a:ext cx="1582919" cy="689559"/>
            <a:chOff x="39024" y="4433865"/>
            <a:chExt cx="1582919" cy="689559"/>
          </a:xfrm>
        </p:grpSpPr>
        <p:grpSp>
          <p:nvGrpSpPr>
            <p:cNvPr id="123" name="Google Shape;123;p12"/>
            <p:cNvGrpSpPr/>
            <p:nvPr/>
          </p:nvGrpSpPr>
          <p:grpSpPr>
            <a:xfrm>
              <a:off x="39030" y="4433865"/>
              <a:ext cx="620856" cy="676828"/>
              <a:chOff x="486475" y="732375"/>
              <a:chExt cx="2844050" cy="3100450"/>
            </a:xfrm>
          </p:grpSpPr>
          <p:sp>
            <p:nvSpPr>
              <p:cNvPr id="124" name="Google Shape;124;p12"/>
              <p:cNvSpPr/>
              <p:nvPr/>
            </p:nvSpPr>
            <p:spPr>
              <a:xfrm>
                <a:off x="486475" y="732375"/>
                <a:ext cx="2390100" cy="2463900"/>
              </a:xfrm>
              <a:prstGeom prst="flowChartAlternateProcess">
                <a:avLst/>
              </a:prstGeom>
              <a:solidFill>
                <a:srgbClr val="2C7048"/>
              </a:solidFill>
              <a:ln cap="flat" cmpd="sng" w="9525">
                <a:solidFill>
                  <a:srgbClr val="34863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125" name="Google Shape;125;p12"/>
              <p:cNvSpPr/>
              <p:nvPr/>
            </p:nvSpPr>
            <p:spPr>
              <a:xfrm>
                <a:off x="1785825" y="2240425"/>
                <a:ext cx="1544700" cy="1592400"/>
              </a:xfrm>
              <a:prstGeom prst="flowChartAlternateProcess">
                <a:avLst/>
              </a:prstGeom>
              <a:solidFill>
                <a:srgbClr val="2C7048"/>
              </a:solidFill>
              <a:ln cap="flat" cmpd="sng" w="9525">
                <a:solidFill>
                  <a:srgbClr val="2C704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sp>
          <p:nvSpPr>
            <p:cNvPr id="126" name="Google Shape;126;p12"/>
            <p:cNvSpPr txBox="1"/>
            <p:nvPr/>
          </p:nvSpPr>
          <p:spPr>
            <a:xfrm>
              <a:off x="484343" y="4860925"/>
              <a:ext cx="1137600" cy="26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FFD500"/>
                  </a:solidFill>
                  <a:latin typeface="Kaisei Decol"/>
                  <a:ea typeface="Kaisei Decol"/>
                  <a:cs typeface="Kaisei Decol"/>
                  <a:sym typeface="Kaisei Decol"/>
                </a:rPr>
                <a:t>R</a:t>
              </a:r>
              <a:r>
                <a:rPr lang="en" sz="1000">
                  <a:solidFill>
                    <a:srgbClr val="0E3042"/>
                  </a:solidFill>
                  <a:latin typeface="Kaisei Decol"/>
                  <a:ea typeface="Kaisei Decol"/>
                  <a:cs typeface="Kaisei Decol"/>
                  <a:sym typeface="Kaisei Decol"/>
                </a:rPr>
                <a:t>ahul Bhadani</a:t>
              </a:r>
              <a:endParaRPr sz="1000">
                <a:solidFill>
                  <a:srgbClr val="0E3042"/>
                </a:solidFill>
                <a:latin typeface="Kaisei Decol"/>
                <a:ea typeface="Kaisei Decol"/>
                <a:cs typeface="Kaisei Decol"/>
                <a:sym typeface="Kaisei Decol"/>
              </a:endParaRPr>
            </a:p>
          </p:txBody>
        </p:sp>
        <p:sp>
          <p:nvSpPr>
            <p:cNvPr id="127" name="Google Shape;127;p12"/>
            <p:cNvSpPr txBox="1"/>
            <p:nvPr/>
          </p:nvSpPr>
          <p:spPr>
            <a:xfrm>
              <a:off x="39024" y="4511725"/>
              <a:ext cx="528300" cy="26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Spring </a:t>
              </a:r>
              <a:endParaRPr b="1" sz="700">
                <a:solidFill>
                  <a:srgbClr val="FFD500"/>
                </a:solidFill>
                <a:latin typeface="Kaisei Decol"/>
                <a:ea typeface="Kaisei Decol"/>
                <a:cs typeface="Kaisei Decol"/>
                <a:sym typeface="Kaisei Decol"/>
              </a:endParaRPr>
            </a:p>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2025</a:t>
              </a:r>
              <a:endParaRPr b="1" sz="700">
                <a:solidFill>
                  <a:srgbClr val="FFD500"/>
                </a:solidFill>
                <a:latin typeface="Kaisei Decol"/>
                <a:ea typeface="Kaisei Decol"/>
                <a:cs typeface="Kaisei Decol"/>
                <a:sym typeface="Kaisei Decol"/>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2">
    <p:spTree>
      <p:nvGrpSpPr>
        <p:cNvPr id="128" name="Shape 128"/>
        <p:cNvGrpSpPr/>
        <p:nvPr/>
      </p:nvGrpSpPr>
      <p:grpSpPr>
        <a:xfrm>
          <a:off x="0" y="0"/>
          <a:ext cx="0" cy="0"/>
          <a:chOff x="0" y="0"/>
          <a:chExt cx="0" cy="0"/>
        </a:xfrm>
      </p:grpSpPr>
      <p:sp>
        <p:nvSpPr>
          <p:cNvPr id="129" name="Google Shape;129;p1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30" name="Google Shape;130;p1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31" name="Google Shape;131;p13"/>
          <p:cNvSpPr txBox="1"/>
          <p:nvPr/>
        </p:nvSpPr>
        <p:spPr>
          <a:xfrm>
            <a:off x="3799650" y="4693825"/>
            <a:ext cx="1544700" cy="363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Avenir"/>
                <a:ea typeface="Avenir"/>
                <a:cs typeface="Avenir"/>
                <a:sym typeface="Avenir"/>
              </a:rPr>
              <a:t>Rahul Bhadani</a:t>
            </a:r>
            <a:endParaRPr>
              <a:latin typeface="Avenir"/>
              <a:ea typeface="Avenir"/>
              <a:cs typeface="Avenir"/>
              <a:sym typeface="Aveni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32" name="Shape 132"/>
        <p:cNvGrpSpPr/>
        <p:nvPr/>
      </p:nvGrpSpPr>
      <p:grpSpPr>
        <a:xfrm>
          <a:off x="0" y="0"/>
          <a:ext cx="0" cy="0"/>
          <a:chOff x="0" y="0"/>
          <a:chExt cx="0" cy="0"/>
        </a:xfrm>
      </p:grpSpPr>
      <p:sp>
        <p:nvSpPr>
          <p:cNvPr id="133" name="Google Shape;133;p14"/>
          <p:cNvSpPr txBox="1"/>
          <p:nvPr/>
        </p:nvSpPr>
        <p:spPr>
          <a:xfrm>
            <a:off x="4605900" y="1117650"/>
            <a:ext cx="4226400" cy="393600"/>
          </a:xfrm>
          <a:prstGeom prst="rect">
            <a:avLst/>
          </a:prstGeom>
          <a:solidFill>
            <a:srgbClr val="A8C8D9"/>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Avenir"/>
                <a:ea typeface="Avenir"/>
                <a:cs typeface="Avenir"/>
                <a:sym typeface="Avenir"/>
              </a:rPr>
              <a:t>ARM Assembly Code</a:t>
            </a:r>
            <a:endParaRPr>
              <a:latin typeface="Avenir"/>
              <a:ea typeface="Avenir"/>
              <a:cs typeface="Avenir"/>
              <a:sym typeface="Avenir"/>
            </a:endParaRPr>
          </a:p>
        </p:txBody>
      </p:sp>
      <p:sp>
        <p:nvSpPr>
          <p:cNvPr id="134" name="Google Shape;134;p14"/>
          <p:cNvSpPr txBox="1"/>
          <p:nvPr/>
        </p:nvSpPr>
        <p:spPr>
          <a:xfrm>
            <a:off x="306400" y="1110050"/>
            <a:ext cx="4226400" cy="393600"/>
          </a:xfrm>
          <a:prstGeom prst="rect">
            <a:avLst/>
          </a:prstGeom>
          <a:solidFill>
            <a:srgbClr val="C8D9A8"/>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Avenir"/>
                <a:ea typeface="Avenir"/>
                <a:cs typeface="Avenir"/>
                <a:sym typeface="Avenir"/>
              </a:rPr>
              <a:t>High-level Code</a:t>
            </a:r>
            <a:endParaRPr>
              <a:latin typeface="Avenir"/>
              <a:ea typeface="Avenir"/>
              <a:cs typeface="Avenir"/>
              <a:sym typeface="Avenir"/>
            </a:endParaRPr>
          </a:p>
        </p:txBody>
      </p:sp>
      <p:sp>
        <p:nvSpPr>
          <p:cNvPr id="135" name="Google Shape;135;p1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Clr>
                <a:srgbClr val="594EBC"/>
              </a:buClr>
              <a:buSzPts val="2800"/>
              <a:buNone/>
              <a:defRPr>
                <a:solidFill>
                  <a:srgbClr val="594EBC"/>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6" name="Google Shape;136;p14"/>
          <p:cNvSpPr txBox="1"/>
          <p:nvPr>
            <p:ph idx="1" type="body"/>
          </p:nvPr>
        </p:nvSpPr>
        <p:spPr>
          <a:xfrm>
            <a:off x="311700" y="1566175"/>
            <a:ext cx="4226400" cy="3002700"/>
          </a:xfrm>
          <a:prstGeom prst="rect">
            <a:avLst/>
          </a:prstGeom>
          <a:solidFill>
            <a:srgbClr val="FFEBEB"/>
          </a:solidFill>
        </p:spPr>
        <p:txBody>
          <a:bodyPr anchorCtr="0" anchor="t" bIns="91425" lIns="91425" spcFirstLastPara="1" rIns="91425" wrap="square" tIns="91425">
            <a:normAutofit/>
          </a:bodyPr>
          <a:lstStyle>
            <a:lvl1pPr indent="-342900" lvl="0" marL="457200">
              <a:spcBef>
                <a:spcPts val="0"/>
              </a:spcBef>
              <a:spcAft>
                <a:spcPts val="0"/>
              </a:spcAft>
              <a:buSzPts val="1800"/>
              <a:buFont typeface="Courier New"/>
              <a:buChar char="●"/>
              <a:defRPr sz="1800">
                <a:latin typeface="Courier New"/>
                <a:ea typeface="Courier New"/>
                <a:cs typeface="Courier New"/>
                <a:sym typeface="Courier New"/>
              </a:defRPr>
            </a:lvl1pPr>
            <a:lvl2pPr indent="-330200" lvl="1" marL="914400">
              <a:spcBef>
                <a:spcPts val="0"/>
              </a:spcBef>
              <a:spcAft>
                <a:spcPts val="0"/>
              </a:spcAft>
              <a:buSzPts val="1600"/>
              <a:buFont typeface="Courier New"/>
              <a:buChar char="○"/>
              <a:defRPr sz="1600">
                <a:latin typeface="Courier New"/>
                <a:ea typeface="Courier New"/>
                <a:cs typeface="Courier New"/>
                <a:sym typeface="Courier New"/>
              </a:defRPr>
            </a:lvl2pPr>
            <a:lvl3pPr indent="-330200" lvl="2" marL="1371600">
              <a:spcBef>
                <a:spcPts val="0"/>
              </a:spcBef>
              <a:spcAft>
                <a:spcPts val="0"/>
              </a:spcAft>
              <a:buSzPts val="1600"/>
              <a:buFont typeface="Courier New"/>
              <a:buChar char="■"/>
              <a:defRPr sz="1600">
                <a:latin typeface="Courier New"/>
                <a:ea typeface="Courier New"/>
                <a:cs typeface="Courier New"/>
                <a:sym typeface="Courier New"/>
              </a:defRPr>
            </a:lvl3pPr>
            <a:lvl4pPr indent="-330200" lvl="3" marL="1828800">
              <a:spcBef>
                <a:spcPts val="0"/>
              </a:spcBef>
              <a:spcAft>
                <a:spcPts val="0"/>
              </a:spcAft>
              <a:buSzPts val="1600"/>
              <a:buFont typeface="Courier New"/>
              <a:buChar char="●"/>
              <a:defRPr sz="1600">
                <a:latin typeface="Courier New"/>
                <a:ea typeface="Courier New"/>
                <a:cs typeface="Courier New"/>
                <a:sym typeface="Courier New"/>
              </a:defRPr>
            </a:lvl4pPr>
            <a:lvl5pPr indent="-330200" lvl="4" marL="2286000">
              <a:spcBef>
                <a:spcPts val="0"/>
              </a:spcBef>
              <a:spcAft>
                <a:spcPts val="0"/>
              </a:spcAft>
              <a:buSzPts val="1600"/>
              <a:buFont typeface="Courier New"/>
              <a:buChar char="○"/>
              <a:defRPr sz="1600">
                <a:latin typeface="Courier New"/>
                <a:ea typeface="Courier New"/>
                <a:cs typeface="Courier New"/>
                <a:sym typeface="Courier New"/>
              </a:defRPr>
            </a:lvl5pPr>
            <a:lvl6pPr indent="-330200" lvl="5" marL="2743200">
              <a:spcBef>
                <a:spcPts val="0"/>
              </a:spcBef>
              <a:spcAft>
                <a:spcPts val="0"/>
              </a:spcAft>
              <a:buSzPts val="1600"/>
              <a:buFont typeface="Courier New"/>
              <a:buChar char="■"/>
              <a:defRPr sz="1600">
                <a:latin typeface="Courier New"/>
                <a:ea typeface="Courier New"/>
                <a:cs typeface="Courier New"/>
                <a:sym typeface="Courier New"/>
              </a:defRPr>
            </a:lvl6pPr>
            <a:lvl7pPr indent="-330200" lvl="6" marL="3200400">
              <a:spcBef>
                <a:spcPts val="0"/>
              </a:spcBef>
              <a:spcAft>
                <a:spcPts val="0"/>
              </a:spcAft>
              <a:buSzPts val="1600"/>
              <a:buFont typeface="Courier New"/>
              <a:buChar char="●"/>
              <a:defRPr sz="1600">
                <a:latin typeface="Courier New"/>
                <a:ea typeface="Courier New"/>
                <a:cs typeface="Courier New"/>
                <a:sym typeface="Courier New"/>
              </a:defRPr>
            </a:lvl7pPr>
            <a:lvl8pPr indent="-330200" lvl="7" marL="3657600">
              <a:spcBef>
                <a:spcPts val="0"/>
              </a:spcBef>
              <a:spcAft>
                <a:spcPts val="0"/>
              </a:spcAft>
              <a:buSzPts val="1600"/>
              <a:buFont typeface="Courier New"/>
              <a:buChar char="○"/>
              <a:defRPr sz="1600">
                <a:latin typeface="Courier New"/>
                <a:ea typeface="Courier New"/>
                <a:cs typeface="Courier New"/>
                <a:sym typeface="Courier New"/>
              </a:defRPr>
            </a:lvl8pPr>
            <a:lvl9pPr indent="-330200" lvl="8" marL="4114800">
              <a:spcBef>
                <a:spcPts val="0"/>
              </a:spcBef>
              <a:spcAft>
                <a:spcPts val="0"/>
              </a:spcAft>
              <a:buSzPts val="1600"/>
              <a:buFont typeface="Courier New"/>
              <a:buChar char="■"/>
              <a:defRPr sz="1600">
                <a:latin typeface="Courier New"/>
                <a:ea typeface="Courier New"/>
                <a:cs typeface="Courier New"/>
                <a:sym typeface="Courier New"/>
              </a:defRPr>
            </a:lvl9pPr>
          </a:lstStyle>
          <a:p/>
        </p:txBody>
      </p:sp>
      <p:sp>
        <p:nvSpPr>
          <p:cNvPr id="137" name="Google Shape;137;p14"/>
          <p:cNvSpPr txBox="1"/>
          <p:nvPr>
            <p:ph idx="2" type="body"/>
          </p:nvPr>
        </p:nvSpPr>
        <p:spPr>
          <a:xfrm>
            <a:off x="4605900" y="1566300"/>
            <a:ext cx="4226400" cy="3002700"/>
          </a:xfrm>
          <a:prstGeom prst="rect">
            <a:avLst/>
          </a:prstGeom>
          <a:solidFill>
            <a:schemeClr val="lt2"/>
          </a:solidFill>
        </p:spPr>
        <p:txBody>
          <a:bodyPr anchorCtr="0" anchor="t" bIns="91425" lIns="91425" spcFirstLastPara="1" rIns="91425" wrap="square" tIns="91425">
            <a:normAutofit/>
          </a:bodyPr>
          <a:lstStyle>
            <a:lvl1pPr indent="-342900" lvl="0" marL="457200">
              <a:spcBef>
                <a:spcPts val="0"/>
              </a:spcBef>
              <a:spcAft>
                <a:spcPts val="0"/>
              </a:spcAft>
              <a:buSzPts val="1800"/>
              <a:buFont typeface="Courier New"/>
              <a:buChar char="●"/>
              <a:defRPr sz="1800">
                <a:latin typeface="Courier New"/>
                <a:ea typeface="Courier New"/>
                <a:cs typeface="Courier New"/>
                <a:sym typeface="Courier New"/>
              </a:defRPr>
            </a:lvl1pPr>
            <a:lvl2pPr indent="-330200" lvl="1" marL="914400">
              <a:spcBef>
                <a:spcPts val="0"/>
              </a:spcBef>
              <a:spcAft>
                <a:spcPts val="0"/>
              </a:spcAft>
              <a:buSzPts val="1600"/>
              <a:buFont typeface="Courier New"/>
              <a:buChar char="○"/>
              <a:defRPr sz="1600">
                <a:latin typeface="Courier New"/>
                <a:ea typeface="Courier New"/>
                <a:cs typeface="Courier New"/>
                <a:sym typeface="Courier New"/>
              </a:defRPr>
            </a:lvl2pPr>
            <a:lvl3pPr indent="-330200" lvl="2" marL="1371600">
              <a:spcBef>
                <a:spcPts val="0"/>
              </a:spcBef>
              <a:spcAft>
                <a:spcPts val="0"/>
              </a:spcAft>
              <a:buSzPts val="1600"/>
              <a:buFont typeface="Courier New"/>
              <a:buChar char="■"/>
              <a:defRPr sz="1600">
                <a:latin typeface="Courier New"/>
                <a:ea typeface="Courier New"/>
                <a:cs typeface="Courier New"/>
                <a:sym typeface="Courier New"/>
              </a:defRPr>
            </a:lvl3pPr>
            <a:lvl4pPr indent="-330200" lvl="3" marL="1828800">
              <a:spcBef>
                <a:spcPts val="0"/>
              </a:spcBef>
              <a:spcAft>
                <a:spcPts val="0"/>
              </a:spcAft>
              <a:buSzPts val="1600"/>
              <a:buFont typeface="Courier New"/>
              <a:buChar char="●"/>
              <a:defRPr sz="1600">
                <a:latin typeface="Courier New"/>
                <a:ea typeface="Courier New"/>
                <a:cs typeface="Courier New"/>
                <a:sym typeface="Courier New"/>
              </a:defRPr>
            </a:lvl4pPr>
            <a:lvl5pPr indent="-330200" lvl="4" marL="2286000">
              <a:spcBef>
                <a:spcPts val="0"/>
              </a:spcBef>
              <a:spcAft>
                <a:spcPts val="0"/>
              </a:spcAft>
              <a:buSzPts val="1600"/>
              <a:buFont typeface="Courier New"/>
              <a:buChar char="○"/>
              <a:defRPr sz="1600">
                <a:latin typeface="Courier New"/>
                <a:ea typeface="Courier New"/>
                <a:cs typeface="Courier New"/>
                <a:sym typeface="Courier New"/>
              </a:defRPr>
            </a:lvl5pPr>
            <a:lvl6pPr indent="-330200" lvl="5" marL="2743200">
              <a:spcBef>
                <a:spcPts val="0"/>
              </a:spcBef>
              <a:spcAft>
                <a:spcPts val="0"/>
              </a:spcAft>
              <a:buSzPts val="1600"/>
              <a:buFont typeface="Courier New"/>
              <a:buChar char="■"/>
              <a:defRPr sz="1600">
                <a:latin typeface="Courier New"/>
                <a:ea typeface="Courier New"/>
                <a:cs typeface="Courier New"/>
                <a:sym typeface="Courier New"/>
              </a:defRPr>
            </a:lvl6pPr>
            <a:lvl7pPr indent="-330200" lvl="6" marL="3200400">
              <a:spcBef>
                <a:spcPts val="0"/>
              </a:spcBef>
              <a:spcAft>
                <a:spcPts val="0"/>
              </a:spcAft>
              <a:buSzPts val="1600"/>
              <a:buFont typeface="Courier New"/>
              <a:buChar char="●"/>
              <a:defRPr sz="1600">
                <a:latin typeface="Courier New"/>
                <a:ea typeface="Courier New"/>
                <a:cs typeface="Courier New"/>
                <a:sym typeface="Courier New"/>
              </a:defRPr>
            </a:lvl7pPr>
            <a:lvl8pPr indent="-330200" lvl="7" marL="3657600">
              <a:spcBef>
                <a:spcPts val="0"/>
              </a:spcBef>
              <a:spcAft>
                <a:spcPts val="0"/>
              </a:spcAft>
              <a:buSzPts val="1600"/>
              <a:buFont typeface="Courier New"/>
              <a:buChar char="○"/>
              <a:defRPr sz="1600">
                <a:latin typeface="Courier New"/>
                <a:ea typeface="Courier New"/>
                <a:cs typeface="Courier New"/>
                <a:sym typeface="Courier New"/>
              </a:defRPr>
            </a:lvl8pPr>
            <a:lvl9pPr indent="-330200" lvl="8" marL="4114800">
              <a:spcBef>
                <a:spcPts val="0"/>
              </a:spcBef>
              <a:spcAft>
                <a:spcPts val="0"/>
              </a:spcAft>
              <a:buSzPts val="1600"/>
              <a:buFont typeface="Courier New"/>
              <a:buChar char="■"/>
              <a:defRPr sz="1600">
                <a:latin typeface="Courier New"/>
                <a:ea typeface="Courier New"/>
                <a:cs typeface="Courier New"/>
                <a:sym typeface="Courier New"/>
              </a:defRPr>
            </a:lvl9pPr>
          </a:lstStyle>
          <a:p/>
        </p:txBody>
      </p:sp>
      <p:sp>
        <p:nvSpPr>
          <p:cNvPr id="138" name="Google Shape;138;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39" name="Google Shape;139;p14"/>
          <p:cNvSpPr txBox="1"/>
          <p:nvPr/>
        </p:nvSpPr>
        <p:spPr>
          <a:xfrm>
            <a:off x="-7713" y="4878164"/>
            <a:ext cx="1544700" cy="36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latin typeface="Avenir"/>
                <a:ea typeface="Avenir"/>
                <a:cs typeface="Avenir"/>
                <a:sym typeface="Avenir"/>
              </a:rPr>
              <a:t>Rahul Bhadani</a:t>
            </a:r>
            <a:endParaRPr sz="800">
              <a:latin typeface="Avenir"/>
              <a:ea typeface="Avenir"/>
              <a:cs typeface="Avenir"/>
              <a:sym typeface="Aveni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RM Assembly Code">
  <p:cSld name="TITLE_AND_TWO_COLUMNS_1_1">
    <p:spTree>
      <p:nvGrpSpPr>
        <p:cNvPr id="140" name="Shape 140"/>
        <p:cNvGrpSpPr/>
        <p:nvPr/>
      </p:nvGrpSpPr>
      <p:grpSpPr>
        <a:xfrm>
          <a:off x="0" y="0"/>
          <a:ext cx="0" cy="0"/>
          <a:chOff x="0" y="0"/>
          <a:chExt cx="0" cy="0"/>
        </a:xfrm>
      </p:grpSpPr>
      <p:sp>
        <p:nvSpPr>
          <p:cNvPr id="141" name="Google Shape;141;p15"/>
          <p:cNvSpPr txBox="1"/>
          <p:nvPr/>
        </p:nvSpPr>
        <p:spPr>
          <a:xfrm>
            <a:off x="311825" y="1117650"/>
            <a:ext cx="8520600" cy="393600"/>
          </a:xfrm>
          <a:prstGeom prst="rect">
            <a:avLst/>
          </a:prstGeom>
          <a:solidFill>
            <a:srgbClr val="A8C8D9"/>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Avenir"/>
                <a:ea typeface="Avenir"/>
                <a:cs typeface="Avenir"/>
                <a:sym typeface="Avenir"/>
              </a:rPr>
              <a:t>ARM Assembly Code</a:t>
            </a:r>
            <a:endParaRPr>
              <a:latin typeface="Avenir"/>
              <a:ea typeface="Avenir"/>
              <a:cs typeface="Avenir"/>
              <a:sym typeface="Avenir"/>
            </a:endParaRPr>
          </a:p>
        </p:txBody>
      </p:sp>
      <p:sp>
        <p:nvSpPr>
          <p:cNvPr id="142" name="Google Shape;142;p1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Clr>
                <a:srgbClr val="594EBC"/>
              </a:buClr>
              <a:buSzPts val="2800"/>
              <a:buNone/>
              <a:defRPr>
                <a:solidFill>
                  <a:srgbClr val="594EBC"/>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43" name="Google Shape;143;p15"/>
          <p:cNvSpPr txBox="1"/>
          <p:nvPr>
            <p:ph idx="1" type="body"/>
          </p:nvPr>
        </p:nvSpPr>
        <p:spPr>
          <a:xfrm>
            <a:off x="311825" y="1566300"/>
            <a:ext cx="8520600" cy="3002700"/>
          </a:xfrm>
          <a:prstGeom prst="rect">
            <a:avLst/>
          </a:prstGeom>
          <a:solidFill>
            <a:schemeClr val="lt2"/>
          </a:solidFill>
        </p:spPr>
        <p:txBody>
          <a:bodyPr anchorCtr="0" anchor="t" bIns="91425" lIns="91425" spcFirstLastPara="1" rIns="91425" wrap="square" tIns="91425">
            <a:normAutofit/>
          </a:bodyPr>
          <a:lstStyle>
            <a:lvl1pPr indent="-342900" lvl="0" marL="457200">
              <a:spcBef>
                <a:spcPts val="0"/>
              </a:spcBef>
              <a:spcAft>
                <a:spcPts val="0"/>
              </a:spcAft>
              <a:buSzPts val="1800"/>
              <a:buFont typeface="Courier New"/>
              <a:buChar char="●"/>
              <a:defRPr sz="1800">
                <a:latin typeface="Courier New"/>
                <a:ea typeface="Courier New"/>
                <a:cs typeface="Courier New"/>
                <a:sym typeface="Courier New"/>
              </a:defRPr>
            </a:lvl1pPr>
            <a:lvl2pPr indent="-330200" lvl="1" marL="914400">
              <a:spcBef>
                <a:spcPts val="0"/>
              </a:spcBef>
              <a:spcAft>
                <a:spcPts val="0"/>
              </a:spcAft>
              <a:buSzPts val="1600"/>
              <a:buFont typeface="Courier New"/>
              <a:buChar char="○"/>
              <a:defRPr sz="1600">
                <a:latin typeface="Courier New"/>
                <a:ea typeface="Courier New"/>
                <a:cs typeface="Courier New"/>
                <a:sym typeface="Courier New"/>
              </a:defRPr>
            </a:lvl2pPr>
            <a:lvl3pPr indent="-330200" lvl="2" marL="1371600">
              <a:spcBef>
                <a:spcPts val="0"/>
              </a:spcBef>
              <a:spcAft>
                <a:spcPts val="0"/>
              </a:spcAft>
              <a:buSzPts val="1600"/>
              <a:buFont typeface="Courier New"/>
              <a:buChar char="■"/>
              <a:defRPr sz="1600">
                <a:latin typeface="Courier New"/>
                <a:ea typeface="Courier New"/>
                <a:cs typeface="Courier New"/>
                <a:sym typeface="Courier New"/>
              </a:defRPr>
            </a:lvl3pPr>
            <a:lvl4pPr indent="-330200" lvl="3" marL="1828800">
              <a:spcBef>
                <a:spcPts val="0"/>
              </a:spcBef>
              <a:spcAft>
                <a:spcPts val="0"/>
              </a:spcAft>
              <a:buSzPts val="1600"/>
              <a:buFont typeface="Courier New"/>
              <a:buChar char="●"/>
              <a:defRPr sz="1600">
                <a:latin typeface="Courier New"/>
                <a:ea typeface="Courier New"/>
                <a:cs typeface="Courier New"/>
                <a:sym typeface="Courier New"/>
              </a:defRPr>
            </a:lvl4pPr>
            <a:lvl5pPr indent="-330200" lvl="4" marL="2286000">
              <a:spcBef>
                <a:spcPts val="0"/>
              </a:spcBef>
              <a:spcAft>
                <a:spcPts val="0"/>
              </a:spcAft>
              <a:buSzPts val="1600"/>
              <a:buFont typeface="Courier New"/>
              <a:buChar char="○"/>
              <a:defRPr sz="1600">
                <a:latin typeface="Courier New"/>
                <a:ea typeface="Courier New"/>
                <a:cs typeface="Courier New"/>
                <a:sym typeface="Courier New"/>
              </a:defRPr>
            </a:lvl5pPr>
            <a:lvl6pPr indent="-330200" lvl="5" marL="2743200">
              <a:spcBef>
                <a:spcPts val="0"/>
              </a:spcBef>
              <a:spcAft>
                <a:spcPts val="0"/>
              </a:spcAft>
              <a:buSzPts val="1600"/>
              <a:buFont typeface="Courier New"/>
              <a:buChar char="■"/>
              <a:defRPr sz="1600">
                <a:latin typeface="Courier New"/>
                <a:ea typeface="Courier New"/>
                <a:cs typeface="Courier New"/>
                <a:sym typeface="Courier New"/>
              </a:defRPr>
            </a:lvl6pPr>
            <a:lvl7pPr indent="-330200" lvl="6" marL="3200400">
              <a:spcBef>
                <a:spcPts val="0"/>
              </a:spcBef>
              <a:spcAft>
                <a:spcPts val="0"/>
              </a:spcAft>
              <a:buSzPts val="1600"/>
              <a:buFont typeface="Courier New"/>
              <a:buChar char="●"/>
              <a:defRPr sz="1600">
                <a:latin typeface="Courier New"/>
                <a:ea typeface="Courier New"/>
                <a:cs typeface="Courier New"/>
                <a:sym typeface="Courier New"/>
              </a:defRPr>
            </a:lvl7pPr>
            <a:lvl8pPr indent="-330200" lvl="7" marL="3657600">
              <a:spcBef>
                <a:spcPts val="0"/>
              </a:spcBef>
              <a:spcAft>
                <a:spcPts val="0"/>
              </a:spcAft>
              <a:buSzPts val="1600"/>
              <a:buFont typeface="Courier New"/>
              <a:buChar char="○"/>
              <a:defRPr sz="1600">
                <a:latin typeface="Courier New"/>
                <a:ea typeface="Courier New"/>
                <a:cs typeface="Courier New"/>
                <a:sym typeface="Courier New"/>
              </a:defRPr>
            </a:lvl8pPr>
            <a:lvl9pPr indent="-330200" lvl="8" marL="4114800">
              <a:spcBef>
                <a:spcPts val="0"/>
              </a:spcBef>
              <a:spcAft>
                <a:spcPts val="0"/>
              </a:spcAft>
              <a:buSzPts val="1600"/>
              <a:buFont typeface="Courier New"/>
              <a:buChar char="■"/>
              <a:defRPr sz="1600">
                <a:latin typeface="Courier New"/>
                <a:ea typeface="Courier New"/>
                <a:cs typeface="Courier New"/>
                <a:sym typeface="Courier New"/>
              </a:defRPr>
            </a:lvl9pPr>
          </a:lstStyle>
          <a:p/>
        </p:txBody>
      </p:sp>
      <p:sp>
        <p:nvSpPr>
          <p:cNvPr id="144" name="Google Shape;144;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45" name="Google Shape;145;p15"/>
          <p:cNvSpPr txBox="1"/>
          <p:nvPr/>
        </p:nvSpPr>
        <p:spPr>
          <a:xfrm>
            <a:off x="-7713" y="4878164"/>
            <a:ext cx="1544700" cy="36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latin typeface="Avenir"/>
                <a:ea typeface="Avenir"/>
                <a:cs typeface="Avenir"/>
                <a:sym typeface="Avenir"/>
              </a:rPr>
              <a:t>Rahul Bhadani</a:t>
            </a:r>
            <a:endParaRPr sz="800">
              <a:latin typeface="Avenir"/>
              <a:ea typeface="Avenir"/>
              <a:cs typeface="Avenir"/>
              <a:sym typeface="Aveni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8" name="Shape 18"/>
        <p:cNvGrpSpPr/>
        <p:nvPr/>
      </p:nvGrpSpPr>
      <p:grpSpPr>
        <a:xfrm>
          <a:off x="0" y="0"/>
          <a:ext cx="0" cy="0"/>
          <a:chOff x="0" y="0"/>
          <a:chExt cx="0" cy="0"/>
        </a:xfrm>
      </p:grpSpPr>
      <p:sp>
        <p:nvSpPr>
          <p:cNvPr id="19" name="Google Shape;19;p3"/>
          <p:cNvSpPr txBox="1"/>
          <p:nvPr>
            <p:ph type="title"/>
          </p:nvPr>
        </p:nvSpPr>
        <p:spPr>
          <a:xfrm>
            <a:off x="1540475" y="2227050"/>
            <a:ext cx="72918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0" name="Google Shape;20;p3"/>
          <p:cNvSpPr txBox="1"/>
          <p:nvPr>
            <p:ph idx="12" type="sldNum"/>
          </p:nvPr>
        </p:nvSpPr>
        <p:spPr>
          <a:xfrm>
            <a:off x="8624858" y="47394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21" name="Google Shape;21;p3"/>
          <p:cNvGrpSpPr/>
          <p:nvPr/>
        </p:nvGrpSpPr>
        <p:grpSpPr>
          <a:xfrm>
            <a:off x="561545" y="2001676"/>
            <a:ext cx="978922" cy="1067175"/>
            <a:chOff x="486475" y="732375"/>
            <a:chExt cx="2844050" cy="3100450"/>
          </a:xfrm>
        </p:grpSpPr>
        <p:sp>
          <p:nvSpPr>
            <p:cNvPr id="22" name="Google Shape;22;p3"/>
            <p:cNvSpPr/>
            <p:nvPr/>
          </p:nvSpPr>
          <p:spPr>
            <a:xfrm>
              <a:off x="486475" y="732375"/>
              <a:ext cx="2390100" cy="2463900"/>
            </a:xfrm>
            <a:prstGeom prst="flowChartAlternateProcess">
              <a:avLst/>
            </a:prstGeom>
            <a:solidFill>
              <a:srgbClr val="34863E"/>
            </a:solidFill>
            <a:ln cap="flat" cmpd="sng" w="9525">
              <a:solidFill>
                <a:srgbClr val="34863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23" name="Google Shape;23;p3"/>
            <p:cNvSpPr/>
            <p:nvPr/>
          </p:nvSpPr>
          <p:spPr>
            <a:xfrm>
              <a:off x="1785825" y="2240425"/>
              <a:ext cx="1544700" cy="1592400"/>
            </a:xfrm>
            <a:prstGeom prst="flowChartAlternateProcess">
              <a:avLst/>
            </a:prstGeom>
            <a:solidFill>
              <a:srgbClr val="34863E"/>
            </a:solidFill>
            <a:ln cap="flat" cmpd="sng" w="9525">
              <a:solidFill>
                <a:srgbClr val="34863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4" name="Shape 24"/>
        <p:cNvGrpSpPr/>
        <p:nvPr/>
      </p:nvGrpSpPr>
      <p:grpSpPr>
        <a:xfrm>
          <a:off x="0" y="0"/>
          <a:ext cx="0" cy="0"/>
          <a:chOff x="0" y="0"/>
          <a:chExt cx="0" cy="0"/>
        </a:xfrm>
      </p:grpSpPr>
      <p:grpSp>
        <p:nvGrpSpPr>
          <p:cNvPr id="25" name="Google Shape;25;p4"/>
          <p:cNvGrpSpPr/>
          <p:nvPr/>
        </p:nvGrpSpPr>
        <p:grpSpPr>
          <a:xfrm>
            <a:off x="8376876" y="4312657"/>
            <a:ext cx="773297" cy="843012"/>
            <a:chOff x="8376876" y="4312657"/>
            <a:chExt cx="773297" cy="843012"/>
          </a:xfrm>
        </p:grpSpPr>
        <p:grpSp>
          <p:nvGrpSpPr>
            <p:cNvPr id="26" name="Google Shape;26;p4"/>
            <p:cNvGrpSpPr/>
            <p:nvPr/>
          </p:nvGrpSpPr>
          <p:grpSpPr>
            <a:xfrm>
              <a:off x="8376876" y="4312657"/>
              <a:ext cx="773297" cy="843012"/>
              <a:chOff x="486475" y="732375"/>
              <a:chExt cx="2844050" cy="3100450"/>
            </a:xfrm>
          </p:grpSpPr>
          <p:sp>
            <p:nvSpPr>
              <p:cNvPr id="27" name="Google Shape;27;p4"/>
              <p:cNvSpPr/>
              <p:nvPr/>
            </p:nvSpPr>
            <p:spPr>
              <a:xfrm>
                <a:off x="486475" y="732375"/>
                <a:ext cx="2390100" cy="24639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28" name="Google Shape;28;p4"/>
              <p:cNvSpPr/>
              <p:nvPr/>
            </p:nvSpPr>
            <p:spPr>
              <a:xfrm>
                <a:off x="1785825" y="2240425"/>
                <a:ext cx="1544700" cy="15924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pic>
          <p:nvPicPr>
            <p:cNvPr descr="File:UAHuntsville logo.png - Wikipedia" id="29" name="Google Shape;29;p4"/>
            <p:cNvPicPr preferRelativeResize="0"/>
            <p:nvPr/>
          </p:nvPicPr>
          <p:blipFill>
            <a:blip r:embed="rId2">
              <a:alphaModFix/>
            </a:blip>
            <a:stretch>
              <a:fillRect/>
            </a:stretch>
          </p:blipFill>
          <p:spPr>
            <a:xfrm>
              <a:off x="8453091" y="4626387"/>
              <a:ext cx="533245" cy="215499"/>
            </a:xfrm>
            <a:prstGeom prst="rect">
              <a:avLst/>
            </a:prstGeom>
            <a:noFill/>
            <a:ln>
              <a:noFill/>
            </a:ln>
          </p:spPr>
        </p:pic>
      </p:grpSp>
      <p:sp>
        <p:nvSpPr>
          <p:cNvPr id="30" name="Google Shape;30;p4"/>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1" name="Google Shape;31;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61950" lvl="0" marL="457200">
              <a:lnSpc>
                <a:spcPct val="115000"/>
              </a:lnSpc>
              <a:spcBef>
                <a:spcPts val="0"/>
              </a:spcBef>
              <a:spcAft>
                <a:spcPts val="0"/>
              </a:spcAft>
              <a:buSzPts val="2100"/>
              <a:buChar char="●"/>
              <a:defRPr/>
            </a:lvl1pPr>
            <a:lvl2pPr indent="-336550" lvl="1" marL="914400">
              <a:lnSpc>
                <a:spcPct val="115000"/>
              </a:lnSpc>
              <a:spcBef>
                <a:spcPts val="1000"/>
              </a:spcBef>
              <a:spcAft>
                <a:spcPts val="0"/>
              </a:spcAft>
              <a:buSzPts val="1700"/>
              <a:buChar char="○"/>
              <a:defRPr/>
            </a:lvl2pPr>
            <a:lvl3pPr indent="-336550" lvl="2" marL="1371600">
              <a:lnSpc>
                <a:spcPct val="115000"/>
              </a:lnSpc>
              <a:spcBef>
                <a:spcPts val="1000"/>
              </a:spcBef>
              <a:spcAft>
                <a:spcPts val="0"/>
              </a:spcAft>
              <a:buSzPts val="1700"/>
              <a:buChar char="■"/>
              <a:defRPr/>
            </a:lvl3pPr>
            <a:lvl4pPr indent="-336550" lvl="3" marL="1828800">
              <a:lnSpc>
                <a:spcPct val="115000"/>
              </a:lnSpc>
              <a:spcBef>
                <a:spcPts val="1000"/>
              </a:spcBef>
              <a:spcAft>
                <a:spcPts val="0"/>
              </a:spcAft>
              <a:buSzPts val="1700"/>
              <a:buChar char="●"/>
              <a:defRPr/>
            </a:lvl4pPr>
            <a:lvl5pPr indent="-336550" lvl="4" marL="2286000">
              <a:lnSpc>
                <a:spcPct val="115000"/>
              </a:lnSpc>
              <a:spcBef>
                <a:spcPts val="1000"/>
              </a:spcBef>
              <a:spcAft>
                <a:spcPts val="0"/>
              </a:spcAft>
              <a:buSzPts val="1700"/>
              <a:buChar char="○"/>
              <a:defRPr/>
            </a:lvl5pPr>
            <a:lvl6pPr indent="-336550" lvl="5" marL="2743200">
              <a:lnSpc>
                <a:spcPct val="115000"/>
              </a:lnSpc>
              <a:spcBef>
                <a:spcPts val="1000"/>
              </a:spcBef>
              <a:spcAft>
                <a:spcPts val="0"/>
              </a:spcAft>
              <a:buSzPts val="1700"/>
              <a:buChar char="■"/>
              <a:defRPr/>
            </a:lvl6pPr>
            <a:lvl7pPr indent="-336550" lvl="6" marL="3200400">
              <a:lnSpc>
                <a:spcPct val="115000"/>
              </a:lnSpc>
              <a:spcBef>
                <a:spcPts val="1000"/>
              </a:spcBef>
              <a:spcAft>
                <a:spcPts val="0"/>
              </a:spcAft>
              <a:buSzPts val="1700"/>
              <a:buChar char="●"/>
              <a:defRPr/>
            </a:lvl7pPr>
            <a:lvl8pPr indent="-336550" lvl="7" marL="3657600">
              <a:lnSpc>
                <a:spcPct val="115000"/>
              </a:lnSpc>
              <a:spcBef>
                <a:spcPts val="1000"/>
              </a:spcBef>
              <a:spcAft>
                <a:spcPts val="0"/>
              </a:spcAft>
              <a:buSzPts val="1700"/>
              <a:buChar char="○"/>
              <a:defRPr/>
            </a:lvl8pPr>
            <a:lvl9pPr indent="-336550" lvl="8" marL="4114800">
              <a:lnSpc>
                <a:spcPct val="115000"/>
              </a:lnSpc>
              <a:spcBef>
                <a:spcPts val="1000"/>
              </a:spcBef>
              <a:spcAft>
                <a:spcPts val="1000"/>
              </a:spcAft>
              <a:buSzPts val="1700"/>
              <a:buChar char="■"/>
              <a:defRPr/>
            </a:lvl9pPr>
          </a:lstStyle>
          <a:p/>
        </p:txBody>
      </p:sp>
      <p:sp>
        <p:nvSpPr>
          <p:cNvPr id="32" name="Google Shape;32;p4"/>
          <p:cNvSpPr txBox="1"/>
          <p:nvPr>
            <p:ph idx="12" type="sldNum"/>
          </p:nvPr>
        </p:nvSpPr>
        <p:spPr>
          <a:xfrm>
            <a:off x="8624858" y="47394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33" name="Google Shape;33;p4"/>
          <p:cNvGrpSpPr/>
          <p:nvPr/>
        </p:nvGrpSpPr>
        <p:grpSpPr>
          <a:xfrm>
            <a:off x="-3514" y="4467527"/>
            <a:ext cx="1582919" cy="689559"/>
            <a:chOff x="39024" y="4433865"/>
            <a:chExt cx="1582919" cy="689559"/>
          </a:xfrm>
        </p:grpSpPr>
        <p:grpSp>
          <p:nvGrpSpPr>
            <p:cNvPr id="34" name="Google Shape;34;p4"/>
            <p:cNvGrpSpPr/>
            <p:nvPr/>
          </p:nvGrpSpPr>
          <p:grpSpPr>
            <a:xfrm>
              <a:off x="39030" y="4433865"/>
              <a:ext cx="620856" cy="676828"/>
              <a:chOff x="486475" y="732375"/>
              <a:chExt cx="2844050" cy="3100450"/>
            </a:xfrm>
          </p:grpSpPr>
          <p:sp>
            <p:nvSpPr>
              <p:cNvPr id="35" name="Google Shape;35;p4"/>
              <p:cNvSpPr/>
              <p:nvPr/>
            </p:nvSpPr>
            <p:spPr>
              <a:xfrm>
                <a:off x="486475" y="732375"/>
                <a:ext cx="2390100" cy="2463900"/>
              </a:xfrm>
              <a:prstGeom prst="flowChartAlternateProcess">
                <a:avLst/>
              </a:prstGeom>
              <a:solidFill>
                <a:srgbClr val="2C7048"/>
              </a:solidFill>
              <a:ln cap="flat" cmpd="sng" w="9525">
                <a:solidFill>
                  <a:srgbClr val="34863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36" name="Google Shape;36;p4"/>
              <p:cNvSpPr/>
              <p:nvPr/>
            </p:nvSpPr>
            <p:spPr>
              <a:xfrm>
                <a:off x="1785825" y="2240425"/>
                <a:ext cx="1544700" cy="1592400"/>
              </a:xfrm>
              <a:prstGeom prst="flowChartAlternateProcess">
                <a:avLst/>
              </a:prstGeom>
              <a:solidFill>
                <a:srgbClr val="2C7048"/>
              </a:solidFill>
              <a:ln cap="flat" cmpd="sng" w="9525">
                <a:solidFill>
                  <a:srgbClr val="2C704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sp>
          <p:nvSpPr>
            <p:cNvPr id="37" name="Google Shape;37;p4"/>
            <p:cNvSpPr txBox="1"/>
            <p:nvPr/>
          </p:nvSpPr>
          <p:spPr>
            <a:xfrm>
              <a:off x="484343" y="4860925"/>
              <a:ext cx="1137600" cy="26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FFD500"/>
                  </a:solidFill>
                  <a:latin typeface="Kaisei Decol"/>
                  <a:ea typeface="Kaisei Decol"/>
                  <a:cs typeface="Kaisei Decol"/>
                  <a:sym typeface="Kaisei Decol"/>
                </a:rPr>
                <a:t>R</a:t>
              </a:r>
              <a:r>
                <a:rPr lang="en" sz="1000">
                  <a:solidFill>
                    <a:srgbClr val="0E3042"/>
                  </a:solidFill>
                  <a:latin typeface="Kaisei Decol"/>
                  <a:ea typeface="Kaisei Decol"/>
                  <a:cs typeface="Kaisei Decol"/>
                  <a:sym typeface="Kaisei Decol"/>
                </a:rPr>
                <a:t>ahul Bhadani</a:t>
              </a:r>
              <a:endParaRPr sz="1000">
                <a:solidFill>
                  <a:srgbClr val="0E3042"/>
                </a:solidFill>
                <a:latin typeface="Kaisei Decol"/>
                <a:ea typeface="Kaisei Decol"/>
                <a:cs typeface="Kaisei Decol"/>
                <a:sym typeface="Kaisei Decol"/>
              </a:endParaRPr>
            </a:p>
          </p:txBody>
        </p:sp>
        <p:sp>
          <p:nvSpPr>
            <p:cNvPr id="38" name="Google Shape;38;p4"/>
            <p:cNvSpPr txBox="1"/>
            <p:nvPr/>
          </p:nvSpPr>
          <p:spPr>
            <a:xfrm>
              <a:off x="39024" y="4511725"/>
              <a:ext cx="528300" cy="26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Spring </a:t>
              </a:r>
              <a:endParaRPr b="1" sz="700">
                <a:solidFill>
                  <a:srgbClr val="FFD500"/>
                </a:solidFill>
                <a:latin typeface="Kaisei Decol"/>
                <a:ea typeface="Kaisei Decol"/>
                <a:cs typeface="Kaisei Decol"/>
                <a:sym typeface="Kaisei Decol"/>
              </a:endParaRPr>
            </a:p>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2025</a:t>
              </a:r>
              <a:endParaRPr b="1" sz="700">
                <a:solidFill>
                  <a:srgbClr val="FFD500"/>
                </a:solidFill>
                <a:latin typeface="Kaisei Decol"/>
                <a:ea typeface="Kaisei Decol"/>
                <a:cs typeface="Kaisei Decol"/>
                <a:sym typeface="Kaisei Deco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9" name="Shape 39"/>
        <p:cNvGrpSpPr/>
        <p:nvPr/>
      </p:nvGrpSpPr>
      <p:grpSpPr>
        <a:xfrm>
          <a:off x="0" y="0"/>
          <a:ext cx="0" cy="0"/>
          <a:chOff x="0" y="0"/>
          <a:chExt cx="0" cy="0"/>
        </a:xfrm>
      </p:grpSpPr>
      <p:grpSp>
        <p:nvGrpSpPr>
          <p:cNvPr id="40" name="Google Shape;40;p5"/>
          <p:cNvGrpSpPr/>
          <p:nvPr/>
        </p:nvGrpSpPr>
        <p:grpSpPr>
          <a:xfrm>
            <a:off x="8376876" y="4312657"/>
            <a:ext cx="773297" cy="843012"/>
            <a:chOff x="8376876" y="4312657"/>
            <a:chExt cx="773297" cy="843012"/>
          </a:xfrm>
        </p:grpSpPr>
        <p:grpSp>
          <p:nvGrpSpPr>
            <p:cNvPr id="41" name="Google Shape;41;p5"/>
            <p:cNvGrpSpPr/>
            <p:nvPr/>
          </p:nvGrpSpPr>
          <p:grpSpPr>
            <a:xfrm>
              <a:off x="8376876" y="4312657"/>
              <a:ext cx="773297" cy="843012"/>
              <a:chOff x="486475" y="732375"/>
              <a:chExt cx="2844050" cy="3100450"/>
            </a:xfrm>
          </p:grpSpPr>
          <p:sp>
            <p:nvSpPr>
              <p:cNvPr id="42" name="Google Shape;42;p5"/>
              <p:cNvSpPr/>
              <p:nvPr/>
            </p:nvSpPr>
            <p:spPr>
              <a:xfrm>
                <a:off x="486475" y="732375"/>
                <a:ext cx="2390100" cy="24639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43" name="Google Shape;43;p5"/>
              <p:cNvSpPr/>
              <p:nvPr/>
            </p:nvSpPr>
            <p:spPr>
              <a:xfrm>
                <a:off x="1785825" y="2240425"/>
                <a:ext cx="1544700" cy="15924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pic>
          <p:nvPicPr>
            <p:cNvPr descr="File:UAHuntsville logo.png - Wikipedia" id="44" name="Google Shape;44;p5"/>
            <p:cNvPicPr preferRelativeResize="0"/>
            <p:nvPr/>
          </p:nvPicPr>
          <p:blipFill>
            <a:blip r:embed="rId2">
              <a:alphaModFix/>
            </a:blip>
            <a:stretch>
              <a:fillRect/>
            </a:stretch>
          </p:blipFill>
          <p:spPr>
            <a:xfrm>
              <a:off x="8453091" y="4626387"/>
              <a:ext cx="533245" cy="215499"/>
            </a:xfrm>
            <a:prstGeom prst="rect">
              <a:avLst/>
            </a:prstGeom>
            <a:noFill/>
            <a:ln>
              <a:noFill/>
            </a:ln>
          </p:spPr>
        </p:pic>
      </p:grpSp>
      <p:sp>
        <p:nvSpPr>
          <p:cNvPr id="45" name="Google Shape;45;p5"/>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6" name="Google Shape;46;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7" name="Google Shape;47;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8" name="Google Shape;48;p5"/>
          <p:cNvSpPr txBox="1"/>
          <p:nvPr>
            <p:ph idx="12" type="sldNum"/>
          </p:nvPr>
        </p:nvSpPr>
        <p:spPr>
          <a:xfrm>
            <a:off x="8624858" y="47394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49" name="Google Shape;49;p5"/>
          <p:cNvGrpSpPr/>
          <p:nvPr/>
        </p:nvGrpSpPr>
        <p:grpSpPr>
          <a:xfrm>
            <a:off x="-3514" y="4467527"/>
            <a:ext cx="1582919" cy="689559"/>
            <a:chOff x="39024" y="4433865"/>
            <a:chExt cx="1582919" cy="689559"/>
          </a:xfrm>
        </p:grpSpPr>
        <p:grpSp>
          <p:nvGrpSpPr>
            <p:cNvPr id="50" name="Google Shape;50;p5"/>
            <p:cNvGrpSpPr/>
            <p:nvPr/>
          </p:nvGrpSpPr>
          <p:grpSpPr>
            <a:xfrm>
              <a:off x="39030" y="4433865"/>
              <a:ext cx="620856" cy="676828"/>
              <a:chOff x="486475" y="732375"/>
              <a:chExt cx="2844050" cy="3100450"/>
            </a:xfrm>
          </p:grpSpPr>
          <p:sp>
            <p:nvSpPr>
              <p:cNvPr id="51" name="Google Shape;51;p5"/>
              <p:cNvSpPr/>
              <p:nvPr/>
            </p:nvSpPr>
            <p:spPr>
              <a:xfrm>
                <a:off x="486475" y="732375"/>
                <a:ext cx="2390100" cy="2463900"/>
              </a:xfrm>
              <a:prstGeom prst="flowChartAlternateProcess">
                <a:avLst/>
              </a:prstGeom>
              <a:solidFill>
                <a:srgbClr val="2C7048"/>
              </a:solidFill>
              <a:ln cap="flat" cmpd="sng" w="9525">
                <a:solidFill>
                  <a:srgbClr val="34863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52" name="Google Shape;52;p5"/>
              <p:cNvSpPr/>
              <p:nvPr/>
            </p:nvSpPr>
            <p:spPr>
              <a:xfrm>
                <a:off x="1785825" y="2240425"/>
                <a:ext cx="1544700" cy="1592400"/>
              </a:xfrm>
              <a:prstGeom prst="flowChartAlternateProcess">
                <a:avLst/>
              </a:prstGeom>
              <a:solidFill>
                <a:srgbClr val="2C7048"/>
              </a:solidFill>
              <a:ln cap="flat" cmpd="sng" w="9525">
                <a:solidFill>
                  <a:srgbClr val="2C704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sp>
          <p:nvSpPr>
            <p:cNvPr id="53" name="Google Shape;53;p5"/>
            <p:cNvSpPr txBox="1"/>
            <p:nvPr/>
          </p:nvSpPr>
          <p:spPr>
            <a:xfrm>
              <a:off x="484343" y="4860925"/>
              <a:ext cx="1137600" cy="26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FFD500"/>
                  </a:solidFill>
                  <a:latin typeface="Kaisei Decol"/>
                  <a:ea typeface="Kaisei Decol"/>
                  <a:cs typeface="Kaisei Decol"/>
                  <a:sym typeface="Kaisei Decol"/>
                </a:rPr>
                <a:t>R</a:t>
              </a:r>
              <a:r>
                <a:rPr lang="en" sz="1000">
                  <a:solidFill>
                    <a:srgbClr val="0E3042"/>
                  </a:solidFill>
                  <a:latin typeface="Kaisei Decol"/>
                  <a:ea typeface="Kaisei Decol"/>
                  <a:cs typeface="Kaisei Decol"/>
                  <a:sym typeface="Kaisei Decol"/>
                </a:rPr>
                <a:t>ahul Bhadani</a:t>
              </a:r>
              <a:endParaRPr sz="1000">
                <a:solidFill>
                  <a:srgbClr val="0E3042"/>
                </a:solidFill>
                <a:latin typeface="Kaisei Decol"/>
                <a:ea typeface="Kaisei Decol"/>
                <a:cs typeface="Kaisei Decol"/>
                <a:sym typeface="Kaisei Decol"/>
              </a:endParaRPr>
            </a:p>
          </p:txBody>
        </p:sp>
        <p:sp>
          <p:nvSpPr>
            <p:cNvPr id="54" name="Google Shape;54;p5"/>
            <p:cNvSpPr txBox="1"/>
            <p:nvPr/>
          </p:nvSpPr>
          <p:spPr>
            <a:xfrm>
              <a:off x="39024" y="4511725"/>
              <a:ext cx="528300" cy="26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Spring </a:t>
              </a:r>
              <a:endParaRPr b="1" sz="700">
                <a:solidFill>
                  <a:srgbClr val="FFD500"/>
                </a:solidFill>
                <a:latin typeface="Kaisei Decol"/>
                <a:ea typeface="Kaisei Decol"/>
                <a:cs typeface="Kaisei Decol"/>
                <a:sym typeface="Kaisei Decol"/>
              </a:endParaRPr>
            </a:p>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2025</a:t>
              </a:r>
              <a:endParaRPr b="1" sz="700">
                <a:solidFill>
                  <a:srgbClr val="FFD500"/>
                </a:solidFill>
                <a:latin typeface="Kaisei Decol"/>
                <a:ea typeface="Kaisei Decol"/>
                <a:cs typeface="Kaisei Decol"/>
                <a:sym typeface="Kaisei Decol"/>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5" name="Shape 55"/>
        <p:cNvGrpSpPr/>
        <p:nvPr/>
      </p:nvGrpSpPr>
      <p:grpSpPr>
        <a:xfrm>
          <a:off x="0" y="0"/>
          <a:ext cx="0" cy="0"/>
          <a:chOff x="0" y="0"/>
          <a:chExt cx="0" cy="0"/>
        </a:xfrm>
      </p:grpSpPr>
      <p:grpSp>
        <p:nvGrpSpPr>
          <p:cNvPr id="56" name="Google Shape;56;p6"/>
          <p:cNvGrpSpPr/>
          <p:nvPr/>
        </p:nvGrpSpPr>
        <p:grpSpPr>
          <a:xfrm>
            <a:off x="8376876" y="4312657"/>
            <a:ext cx="773297" cy="843012"/>
            <a:chOff x="8376876" y="4312657"/>
            <a:chExt cx="773297" cy="843012"/>
          </a:xfrm>
        </p:grpSpPr>
        <p:grpSp>
          <p:nvGrpSpPr>
            <p:cNvPr id="57" name="Google Shape;57;p6"/>
            <p:cNvGrpSpPr/>
            <p:nvPr/>
          </p:nvGrpSpPr>
          <p:grpSpPr>
            <a:xfrm>
              <a:off x="8376876" y="4312657"/>
              <a:ext cx="773297" cy="843012"/>
              <a:chOff x="486475" y="732375"/>
              <a:chExt cx="2844050" cy="3100450"/>
            </a:xfrm>
          </p:grpSpPr>
          <p:sp>
            <p:nvSpPr>
              <p:cNvPr id="58" name="Google Shape;58;p6"/>
              <p:cNvSpPr/>
              <p:nvPr/>
            </p:nvSpPr>
            <p:spPr>
              <a:xfrm>
                <a:off x="486475" y="732375"/>
                <a:ext cx="2390100" cy="24639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59" name="Google Shape;59;p6"/>
              <p:cNvSpPr/>
              <p:nvPr/>
            </p:nvSpPr>
            <p:spPr>
              <a:xfrm>
                <a:off x="1785825" y="2240425"/>
                <a:ext cx="1544700" cy="15924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pic>
          <p:nvPicPr>
            <p:cNvPr descr="File:UAHuntsville logo.png - Wikipedia" id="60" name="Google Shape;60;p6"/>
            <p:cNvPicPr preferRelativeResize="0"/>
            <p:nvPr/>
          </p:nvPicPr>
          <p:blipFill>
            <a:blip r:embed="rId2">
              <a:alphaModFix/>
            </a:blip>
            <a:stretch>
              <a:fillRect/>
            </a:stretch>
          </p:blipFill>
          <p:spPr>
            <a:xfrm>
              <a:off x="8453091" y="4626387"/>
              <a:ext cx="533245" cy="215499"/>
            </a:xfrm>
            <a:prstGeom prst="rect">
              <a:avLst/>
            </a:prstGeom>
            <a:noFill/>
            <a:ln>
              <a:noFill/>
            </a:ln>
          </p:spPr>
        </p:pic>
      </p:grpSp>
      <p:sp>
        <p:nvSpPr>
          <p:cNvPr id="61" name="Google Shape;61;p6"/>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62" name="Google Shape;62;p6"/>
          <p:cNvSpPr txBox="1"/>
          <p:nvPr>
            <p:ph idx="12" type="sldNum"/>
          </p:nvPr>
        </p:nvSpPr>
        <p:spPr>
          <a:xfrm>
            <a:off x="8624858" y="47394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63" name="Google Shape;63;p6"/>
          <p:cNvGrpSpPr/>
          <p:nvPr/>
        </p:nvGrpSpPr>
        <p:grpSpPr>
          <a:xfrm>
            <a:off x="-3514" y="4467527"/>
            <a:ext cx="1582919" cy="689559"/>
            <a:chOff x="39024" y="4433865"/>
            <a:chExt cx="1582919" cy="689559"/>
          </a:xfrm>
        </p:grpSpPr>
        <p:grpSp>
          <p:nvGrpSpPr>
            <p:cNvPr id="64" name="Google Shape;64;p6"/>
            <p:cNvGrpSpPr/>
            <p:nvPr/>
          </p:nvGrpSpPr>
          <p:grpSpPr>
            <a:xfrm>
              <a:off x="39030" y="4433865"/>
              <a:ext cx="620856" cy="676828"/>
              <a:chOff x="486475" y="732375"/>
              <a:chExt cx="2844050" cy="3100450"/>
            </a:xfrm>
          </p:grpSpPr>
          <p:sp>
            <p:nvSpPr>
              <p:cNvPr id="65" name="Google Shape;65;p6"/>
              <p:cNvSpPr/>
              <p:nvPr/>
            </p:nvSpPr>
            <p:spPr>
              <a:xfrm>
                <a:off x="486475" y="732375"/>
                <a:ext cx="2390100" cy="2463900"/>
              </a:xfrm>
              <a:prstGeom prst="flowChartAlternateProcess">
                <a:avLst/>
              </a:prstGeom>
              <a:solidFill>
                <a:srgbClr val="2C7048"/>
              </a:solidFill>
              <a:ln cap="flat" cmpd="sng" w="9525">
                <a:solidFill>
                  <a:srgbClr val="34863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66" name="Google Shape;66;p6"/>
              <p:cNvSpPr/>
              <p:nvPr/>
            </p:nvSpPr>
            <p:spPr>
              <a:xfrm>
                <a:off x="1785825" y="2240425"/>
                <a:ext cx="1544700" cy="1592400"/>
              </a:xfrm>
              <a:prstGeom prst="flowChartAlternateProcess">
                <a:avLst/>
              </a:prstGeom>
              <a:solidFill>
                <a:srgbClr val="2C7048"/>
              </a:solidFill>
              <a:ln cap="flat" cmpd="sng" w="9525">
                <a:solidFill>
                  <a:srgbClr val="2C704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sp>
          <p:nvSpPr>
            <p:cNvPr id="67" name="Google Shape;67;p6"/>
            <p:cNvSpPr txBox="1"/>
            <p:nvPr/>
          </p:nvSpPr>
          <p:spPr>
            <a:xfrm>
              <a:off x="484343" y="4860925"/>
              <a:ext cx="1137600" cy="26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FFD500"/>
                  </a:solidFill>
                  <a:latin typeface="Kaisei Decol"/>
                  <a:ea typeface="Kaisei Decol"/>
                  <a:cs typeface="Kaisei Decol"/>
                  <a:sym typeface="Kaisei Decol"/>
                </a:rPr>
                <a:t>R</a:t>
              </a:r>
              <a:r>
                <a:rPr lang="en" sz="1000">
                  <a:solidFill>
                    <a:srgbClr val="0E3042"/>
                  </a:solidFill>
                  <a:latin typeface="Kaisei Decol"/>
                  <a:ea typeface="Kaisei Decol"/>
                  <a:cs typeface="Kaisei Decol"/>
                  <a:sym typeface="Kaisei Decol"/>
                </a:rPr>
                <a:t>ahul Bhadani</a:t>
              </a:r>
              <a:endParaRPr sz="1000">
                <a:solidFill>
                  <a:srgbClr val="0E3042"/>
                </a:solidFill>
                <a:latin typeface="Kaisei Decol"/>
                <a:ea typeface="Kaisei Decol"/>
                <a:cs typeface="Kaisei Decol"/>
                <a:sym typeface="Kaisei Decol"/>
              </a:endParaRPr>
            </a:p>
          </p:txBody>
        </p:sp>
        <p:sp>
          <p:nvSpPr>
            <p:cNvPr id="68" name="Google Shape;68;p6"/>
            <p:cNvSpPr txBox="1"/>
            <p:nvPr/>
          </p:nvSpPr>
          <p:spPr>
            <a:xfrm>
              <a:off x="39024" y="4511725"/>
              <a:ext cx="528300" cy="26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Spring </a:t>
              </a:r>
              <a:endParaRPr b="1" sz="700">
                <a:solidFill>
                  <a:srgbClr val="FFD500"/>
                </a:solidFill>
                <a:latin typeface="Kaisei Decol"/>
                <a:ea typeface="Kaisei Decol"/>
                <a:cs typeface="Kaisei Decol"/>
                <a:sym typeface="Kaisei Decol"/>
              </a:endParaRPr>
            </a:p>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2025</a:t>
              </a:r>
              <a:endParaRPr b="1" sz="700">
                <a:solidFill>
                  <a:srgbClr val="FFD500"/>
                </a:solidFill>
                <a:latin typeface="Kaisei Decol"/>
                <a:ea typeface="Kaisei Decol"/>
                <a:cs typeface="Kaisei Decol"/>
                <a:sym typeface="Kaisei Deco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9" name="Shape 69"/>
        <p:cNvGrpSpPr/>
        <p:nvPr/>
      </p:nvGrpSpPr>
      <p:grpSpPr>
        <a:xfrm>
          <a:off x="0" y="0"/>
          <a:ext cx="0" cy="0"/>
          <a:chOff x="0" y="0"/>
          <a:chExt cx="0" cy="0"/>
        </a:xfrm>
      </p:grpSpPr>
      <p:grpSp>
        <p:nvGrpSpPr>
          <p:cNvPr id="70" name="Google Shape;70;p7"/>
          <p:cNvGrpSpPr/>
          <p:nvPr/>
        </p:nvGrpSpPr>
        <p:grpSpPr>
          <a:xfrm>
            <a:off x="8376876" y="4312657"/>
            <a:ext cx="773297" cy="843012"/>
            <a:chOff x="8376876" y="4312657"/>
            <a:chExt cx="773297" cy="843012"/>
          </a:xfrm>
        </p:grpSpPr>
        <p:grpSp>
          <p:nvGrpSpPr>
            <p:cNvPr id="71" name="Google Shape;71;p7"/>
            <p:cNvGrpSpPr/>
            <p:nvPr/>
          </p:nvGrpSpPr>
          <p:grpSpPr>
            <a:xfrm>
              <a:off x="8376876" y="4312657"/>
              <a:ext cx="773297" cy="843012"/>
              <a:chOff x="486475" y="732375"/>
              <a:chExt cx="2844050" cy="3100450"/>
            </a:xfrm>
          </p:grpSpPr>
          <p:sp>
            <p:nvSpPr>
              <p:cNvPr id="72" name="Google Shape;72;p7"/>
              <p:cNvSpPr/>
              <p:nvPr/>
            </p:nvSpPr>
            <p:spPr>
              <a:xfrm>
                <a:off x="486475" y="732375"/>
                <a:ext cx="2390100" cy="24639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73" name="Google Shape;73;p7"/>
              <p:cNvSpPr/>
              <p:nvPr/>
            </p:nvSpPr>
            <p:spPr>
              <a:xfrm>
                <a:off x="1785825" y="2240425"/>
                <a:ext cx="1544700" cy="15924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pic>
          <p:nvPicPr>
            <p:cNvPr descr="File:UAHuntsville logo.png - Wikipedia" id="74" name="Google Shape;74;p7"/>
            <p:cNvPicPr preferRelativeResize="0"/>
            <p:nvPr/>
          </p:nvPicPr>
          <p:blipFill>
            <a:blip r:embed="rId2">
              <a:alphaModFix/>
            </a:blip>
            <a:stretch>
              <a:fillRect/>
            </a:stretch>
          </p:blipFill>
          <p:spPr>
            <a:xfrm>
              <a:off x="8453091" y="4626387"/>
              <a:ext cx="533245" cy="215499"/>
            </a:xfrm>
            <a:prstGeom prst="rect">
              <a:avLst/>
            </a:prstGeom>
            <a:noFill/>
            <a:ln>
              <a:noFill/>
            </a:ln>
          </p:spPr>
        </p:pic>
      </p:grpSp>
      <p:sp>
        <p:nvSpPr>
          <p:cNvPr id="75" name="Google Shape;75;p7"/>
          <p:cNvSpPr txBox="1"/>
          <p:nvPr>
            <p:ph type="title"/>
          </p:nvPr>
        </p:nvSpPr>
        <p:spPr>
          <a:xfrm>
            <a:off x="235500" y="22200"/>
            <a:ext cx="4573200" cy="755700"/>
          </a:xfrm>
          <a:prstGeom prst="rect">
            <a:avLst/>
          </a:prstGeom>
          <a:noFill/>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6" name="Google Shape;76;p7"/>
          <p:cNvSpPr txBox="1"/>
          <p:nvPr>
            <p:ph idx="1" type="body"/>
          </p:nvPr>
        </p:nvSpPr>
        <p:spPr>
          <a:xfrm>
            <a:off x="235500" y="856200"/>
            <a:ext cx="45732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77" name="Google Shape;77;p7"/>
          <p:cNvSpPr txBox="1"/>
          <p:nvPr>
            <p:ph idx="12" type="sldNum"/>
          </p:nvPr>
        </p:nvSpPr>
        <p:spPr>
          <a:xfrm>
            <a:off x="8624858" y="47394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78" name="Google Shape;78;p7"/>
          <p:cNvGrpSpPr/>
          <p:nvPr/>
        </p:nvGrpSpPr>
        <p:grpSpPr>
          <a:xfrm>
            <a:off x="-3514" y="4467527"/>
            <a:ext cx="1582919" cy="689559"/>
            <a:chOff x="39024" y="4433865"/>
            <a:chExt cx="1582919" cy="689559"/>
          </a:xfrm>
        </p:grpSpPr>
        <p:grpSp>
          <p:nvGrpSpPr>
            <p:cNvPr id="79" name="Google Shape;79;p7"/>
            <p:cNvGrpSpPr/>
            <p:nvPr/>
          </p:nvGrpSpPr>
          <p:grpSpPr>
            <a:xfrm>
              <a:off x="39030" y="4433865"/>
              <a:ext cx="620856" cy="676828"/>
              <a:chOff x="486475" y="732375"/>
              <a:chExt cx="2844050" cy="3100450"/>
            </a:xfrm>
          </p:grpSpPr>
          <p:sp>
            <p:nvSpPr>
              <p:cNvPr id="80" name="Google Shape;80;p7"/>
              <p:cNvSpPr/>
              <p:nvPr/>
            </p:nvSpPr>
            <p:spPr>
              <a:xfrm>
                <a:off x="486475" y="732375"/>
                <a:ext cx="2390100" cy="2463900"/>
              </a:xfrm>
              <a:prstGeom prst="flowChartAlternateProcess">
                <a:avLst/>
              </a:prstGeom>
              <a:solidFill>
                <a:srgbClr val="2C7048"/>
              </a:solidFill>
              <a:ln cap="flat" cmpd="sng" w="9525">
                <a:solidFill>
                  <a:srgbClr val="34863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81" name="Google Shape;81;p7"/>
              <p:cNvSpPr/>
              <p:nvPr/>
            </p:nvSpPr>
            <p:spPr>
              <a:xfrm>
                <a:off x="1785825" y="2240425"/>
                <a:ext cx="1544700" cy="1592400"/>
              </a:xfrm>
              <a:prstGeom prst="flowChartAlternateProcess">
                <a:avLst/>
              </a:prstGeom>
              <a:solidFill>
                <a:srgbClr val="2C7048"/>
              </a:solidFill>
              <a:ln cap="flat" cmpd="sng" w="9525">
                <a:solidFill>
                  <a:srgbClr val="2C704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sp>
          <p:nvSpPr>
            <p:cNvPr id="82" name="Google Shape;82;p7"/>
            <p:cNvSpPr txBox="1"/>
            <p:nvPr/>
          </p:nvSpPr>
          <p:spPr>
            <a:xfrm>
              <a:off x="484343" y="4860925"/>
              <a:ext cx="1137600" cy="26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FFD500"/>
                  </a:solidFill>
                  <a:latin typeface="Kaisei Decol"/>
                  <a:ea typeface="Kaisei Decol"/>
                  <a:cs typeface="Kaisei Decol"/>
                  <a:sym typeface="Kaisei Decol"/>
                </a:rPr>
                <a:t>R</a:t>
              </a:r>
              <a:r>
                <a:rPr lang="en" sz="1000">
                  <a:solidFill>
                    <a:srgbClr val="0E3042"/>
                  </a:solidFill>
                  <a:latin typeface="Kaisei Decol"/>
                  <a:ea typeface="Kaisei Decol"/>
                  <a:cs typeface="Kaisei Decol"/>
                  <a:sym typeface="Kaisei Decol"/>
                </a:rPr>
                <a:t>ahul Bhadani</a:t>
              </a:r>
              <a:endParaRPr sz="1000">
                <a:solidFill>
                  <a:srgbClr val="0E3042"/>
                </a:solidFill>
                <a:latin typeface="Kaisei Decol"/>
                <a:ea typeface="Kaisei Decol"/>
                <a:cs typeface="Kaisei Decol"/>
                <a:sym typeface="Kaisei Decol"/>
              </a:endParaRPr>
            </a:p>
          </p:txBody>
        </p:sp>
        <p:sp>
          <p:nvSpPr>
            <p:cNvPr id="83" name="Google Shape;83;p7"/>
            <p:cNvSpPr txBox="1"/>
            <p:nvPr/>
          </p:nvSpPr>
          <p:spPr>
            <a:xfrm>
              <a:off x="39024" y="4511725"/>
              <a:ext cx="528300" cy="26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Spring </a:t>
              </a:r>
              <a:endParaRPr b="1" sz="700">
                <a:solidFill>
                  <a:srgbClr val="FFD500"/>
                </a:solidFill>
                <a:latin typeface="Kaisei Decol"/>
                <a:ea typeface="Kaisei Decol"/>
                <a:cs typeface="Kaisei Decol"/>
                <a:sym typeface="Kaisei Decol"/>
              </a:endParaRPr>
            </a:p>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2025</a:t>
              </a:r>
              <a:endParaRPr b="1" sz="700">
                <a:solidFill>
                  <a:srgbClr val="FFD500"/>
                </a:solidFill>
                <a:latin typeface="Kaisei Decol"/>
                <a:ea typeface="Kaisei Decol"/>
                <a:cs typeface="Kaisei Decol"/>
                <a:sym typeface="Kaisei Deco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84" name="Shape 84"/>
        <p:cNvGrpSpPr/>
        <p:nvPr/>
      </p:nvGrpSpPr>
      <p:grpSpPr>
        <a:xfrm>
          <a:off x="0" y="0"/>
          <a:ext cx="0" cy="0"/>
          <a:chOff x="0" y="0"/>
          <a:chExt cx="0" cy="0"/>
        </a:xfrm>
      </p:grpSpPr>
      <p:sp>
        <p:nvSpPr>
          <p:cNvPr id="85" name="Google Shape;85;p8"/>
          <p:cNvSpPr txBox="1"/>
          <p:nvPr>
            <p:ph type="title"/>
          </p:nvPr>
        </p:nvSpPr>
        <p:spPr>
          <a:xfrm>
            <a:off x="0" y="0"/>
            <a:ext cx="9144000" cy="51435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6" name="Shape 86"/>
        <p:cNvGrpSpPr/>
        <p:nvPr/>
      </p:nvGrpSpPr>
      <p:grpSpPr>
        <a:xfrm>
          <a:off x="0" y="0"/>
          <a:ext cx="0" cy="0"/>
          <a:chOff x="0" y="0"/>
          <a:chExt cx="0" cy="0"/>
        </a:xfrm>
      </p:grpSpPr>
      <p:sp>
        <p:nvSpPr>
          <p:cNvPr id="87" name="Google Shape;87;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9"/>
          <p:cNvSpPr txBox="1"/>
          <p:nvPr>
            <p:ph type="title"/>
          </p:nvPr>
        </p:nvSpPr>
        <p:spPr>
          <a:xfrm>
            <a:off x="0" y="0"/>
            <a:ext cx="4572000" cy="51435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89" name="Google Shape;89;p9"/>
          <p:cNvSpPr txBox="1"/>
          <p:nvPr>
            <p:ph idx="1" type="subTitle"/>
          </p:nvPr>
        </p:nvSpPr>
        <p:spPr>
          <a:xfrm>
            <a:off x="305875" y="371192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90" name="Google Shape;90;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61950" lvl="0" marL="457200">
              <a:spcBef>
                <a:spcPts val="0"/>
              </a:spcBef>
              <a:spcAft>
                <a:spcPts val="0"/>
              </a:spcAft>
              <a:buSzPts val="21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1" name="Shape 91"/>
        <p:cNvGrpSpPr/>
        <p:nvPr/>
      </p:nvGrpSpPr>
      <p:grpSpPr>
        <a:xfrm>
          <a:off x="0" y="0"/>
          <a:ext cx="0" cy="0"/>
          <a:chOff x="0" y="0"/>
          <a:chExt cx="0" cy="0"/>
        </a:xfrm>
      </p:grpSpPr>
      <p:grpSp>
        <p:nvGrpSpPr>
          <p:cNvPr id="92" name="Google Shape;92;p10"/>
          <p:cNvGrpSpPr/>
          <p:nvPr/>
        </p:nvGrpSpPr>
        <p:grpSpPr>
          <a:xfrm>
            <a:off x="8376876" y="4312657"/>
            <a:ext cx="773297" cy="843012"/>
            <a:chOff x="8376876" y="4312657"/>
            <a:chExt cx="773297" cy="843012"/>
          </a:xfrm>
        </p:grpSpPr>
        <p:grpSp>
          <p:nvGrpSpPr>
            <p:cNvPr id="93" name="Google Shape;93;p10"/>
            <p:cNvGrpSpPr/>
            <p:nvPr/>
          </p:nvGrpSpPr>
          <p:grpSpPr>
            <a:xfrm>
              <a:off x="8376876" y="4312657"/>
              <a:ext cx="773297" cy="843012"/>
              <a:chOff x="486475" y="732375"/>
              <a:chExt cx="2844050" cy="3100450"/>
            </a:xfrm>
          </p:grpSpPr>
          <p:sp>
            <p:nvSpPr>
              <p:cNvPr id="94" name="Google Shape;94;p10"/>
              <p:cNvSpPr/>
              <p:nvPr/>
            </p:nvSpPr>
            <p:spPr>
              <a:xfrm>
                <a:off x="486475" y="732375"/>
                <a:ext cx="2390100" cy="24639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95" name="Google Shape;95;p10"/>
              <p:cNvSpPr/>
              <p:nvPr/>
            </p:nvSpPr>
            <p:spPr>
              <a:xfrm>
                <a:off x="1785825" y="2240425"/>
                <a:ext cx="1544700" cy="15924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pic>
          <p:nvPicPr>
            <p:cNvPr descr="File:UAHuntsville logo.png - Wikipedia" id="96" name="Google Shape;96;p10"/>
            <p:cNvPicPr preferRelativeResize="0"/>
            <p:nvPr/>
          </p:nvPicPr>
          <p:blipFill>
            <a:blip r:embed="rId2">
              <a:alphaModFix/>
            </a:blip>
            <a:stretch>
              <a:fillRect/>
            </a:stretch>
          </p:blipFill>
          <p:spPr>
            <a:xfrm>
              <a:off x="8453091" y="4626387"/>
              <a:ext cx="533245" cy="215499"/>
            </a:xfrm>
            <a:prstGeom prst="rect">
              <a:avLst/>
            </a:prstGeom>
            <a:noFill/>
            <a:ln>
              <a:noFill/>
            </a:ln>
          </p:spPr>
        </p:pic>
      </p:grpSp>
      <p:sp>
        <p:nvSpPr>
          <p:cNvPr id="97" name="Google Shape;97;p10"/>
          <p:cNvSpPr txBox="1"/>
          <p:nvPr>
            <p:ph idx="1" type="body"/>
          </p:nvPr>
        </p:nvSpPr>
        <p:spPr>
          <a:xfrm>
            <a:off x="3317700" y="101525"/>
            <a:ext cx="5650500" cy="605100"/>
          </a:xfrm>
          <a:prstGeom prst="rect">
            <a:avLst/>
          </a:prstGeom>
        </p:spPr>
        <p:txBody>
          <a:bodyPr anchorCtr="0" anchor="ctr" bIns="91425" lIns="91425" spcFirstLastPara="1" rIns="91425" wrap="square" tIns="91425">
            <a:normAutofit/>
          </a:bodyPr>
          <a:lstStyle>
            <a:lvl1pPr indent="-228600" lvl="0" marL="457200" algn="r">
              <a:lnSpc>
                <a:spcPct val="100000"/>
              </a:lnSpc>
              <a:spcBef>
                <a:spcPts val="0"/>
              </a:spcBef>
              <a:spcAft>
                <a:spcPts val="0"/>
              </a:spcAft>
              <a:buClr>
                <a:srgbClr val="0F7D5D"/>
              </a:buClr>
              <a:buSzPts val="2100"/>
              <a:buFont typeface="Sofia"/>
              <a:buNone/>
              <a:defRPr>
                <a:solidFill>
                  <a:srgbClr val="0F7D5D"/>
                </a:solidFill>
                <a:latin typeface="Sofia"/>
                <a:ea typeface="Sofia"/>
                <a:cs typeface="Sofia"/>
                <a:sym typeface="Sofia"/>
              </a:defRPr>
            </a:lvl1pPr>
          </a:lstStyle>
          <a:p/>
        </p:txBody>
      </p:sp>
      <p:sp>
        <p:nvSpPr>
          <p:cNvPr id="98" name="Google Shape;98;p10"/>
          <p:cNvSpPr txBox="1"/>
          <p:nvPr>
            <p:ph idx="12" type="sldNum"/>
          </p:nvPr>
        </p:nvSpPr>
        <p:spPr>
          <a:xfrm>
            <a:off x="8624858" y="47394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99" name="Google Shape;99;p10"/>
          <p:cNvGrpSpPr/>
          <p:nvPr/>
        </p:nvGrpSpPr>
        <p:grpSpPr>
          <a:xfrm>
            <a:off x="-3514" y="4467527"/>
            <a:ext cx="1582919" cy="689559"/>
            <a:chOff x="39024" y="4433865"/>
            <a:chExt cx="1582919" cy="689559"/>
          </a:xfrm>
        </p:grpSpPr>
        <p:grpSp>
          <p:nvGrpSpPr>
            <p:cNvPr id="100" name="Google Shape;100;p10"/>
            <p:cNvGrpSpPr/>
            <p:nvPr/>
          </p:nvGrpSpPr>
          <p:grpSpPr>
            <a:xfrm>
              <a:off x="39030" y="4433865"/>
              <a:ext cx="620856" cy="676828"/>
              <a:chOff x="486475" y="732375"/>
              <a:chExt cx="2844050" cy="3100450"/>
            </a:xfrm>
          </p:grpSpPr>
          <p:sp>
            <p:nvSpPr>
              <p:cNvPr id="101" name="Google Shape;101;p10"/>
              <p:cNvSpPr/>
              <p:nvPr/>
            </p:nvSpPr>
            <p:spPr>
              <a:xfrm>
                <a:off x="486475" y="732375"/>
                <a:ext cx="2390100" cy="2463900"/>
              </a:xfrm>
              <a:prstGeom prst="flowChartAlternateProcess">
                <a:avLst/>
              </a:prstGeom>
              <a:solidFill>
                <a:srgbClr val="2C7048"/>
              </a:solidFill>
              <a:ln cap="flat" cmpd="sng" w="9525">
                <a:solidFill>
                  <a:srgbClr val="34863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102" name="Google Shape;102;p10"/>
              <p:cNvSpPr/>
              <p:nvPr/>
            </p:nvSpPr>
            <p:spPr>
              <a:xfrm>
                <a:off x="1785825" y="2240425"/>
                <a:ext cx="1544700" cy="1592400"/>
              </a:xfrm>
              <a:prstGeom prst="flowChartAlternateProcess">
                <a:avLst/>
              </a:prstGeom>
              <a:solidFill>
                <a:srgbClr val="2C7048"/>
              </a:solidFill>
              <a:ln cap="flat" cmpd="sng" w="9525">
                <a:solidFill>
                  <a:srgbClr val="2C704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sp>
          <p:nvSpPr>
            <p:cNvPr id="103" name="Google Shape;103;p10"/>
            <p:cNvSpPr txBox="1"/>
            <p:nvPr/>
          </p:nvSpPr>
          <p:spPr>
            <a:xfrm>
              <a:off x="484343" y="4860925"/>
              <a:ext cx="1137600" cy="26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FFD500"/>
                  </a:solidFill>
                  <a:latin typeface="Kaisei Decol"/>
                  <a:ea typeface="Kaisei Decol"/>
                  <a:cs typeface="Kaisei Decol"/>
                  <a:sym typeface="Kaisei Decol"/>
                </a:rPr>
                <a:t>R</a:t>
              </a:r>
              <a:r>
                <a:rPr lang="en" sz="1000">
                  <a:solidFill>
                    <a:srgbClr val="0E3042"/>
                  </a:solidFill>
                  <a:latin typeface="Kaisei Decol"/>
                  <a:ea typeface="Kaisei Decol"/>
                  <a:cs typeface="Kaisei Decol"/>
                  <a:sym typeface="Kaisei Decol"/>
                </a:rPr>
                <a:t>ahul Bhadani</a:t>
              </a:r>
              <a:endParaRPr sz="1000">
                <a:solidFill>
                  <a:srgbClr val="0E3042"/>
                </a:solidFill>
                <a:latin typeface="Kaisei Decol"/>
                <a:ea typeface="Kaisei Decol"/>
                <a:cs typeface="Kaisei Decol"/>
                <a:sym typeface="Kaisei Decol"/>
              </a:endParaRPr>
            </a:p>
          </p:txBody>
        </p:sp>
        <p:sp>
          <p:nvSpPr>
            <p:cNvPr id="104" name="Google Shape;104;p10"/>
            <p:cNvSpPr txBox="1"/>
            <p:nvPr/>
          </p:nvSpPr>
          <p:spPr>
            <a:xfrm>
              <a:off x="39024" y="4511725"/>
              <a:ext cx="528300" cy="26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Spring </a:t>
              </a:r>
              <a:endParaRPr b="1" sz="700">
                <a:solidFill>
                  <a:srgbClr val="FFD500"/>
                </a:solidFill>
                <a:latin typeface="Kaisei Decol"/>
                <a:ea typeface="Kaisei Decol"/>
                <a:cs typeface="Kaisei Decol"/>
                <a:sym typeface="Kaisei Decol"/>
              </a:endParaRPr>
            </a:p>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2025</a:t>
              </a:r>
              <a:endParaRPr b="1" sz="700">
                <a:solidFill>
                  <a:srgbClr val="FFD500"/>
                </a:solidFill>
                <a:latin typeface="Kaisei Decol"/>
                <a:ea typeface="Kaisei Decol"/>
                <a:cs typeface="Kaisei Decol"/>
                <a:sym typeface="Kaisei Decol"/>
              </a:endParaRPr>
            </a:p>
          </p:txBody>
        </p:sp>
      </p:grpSp>
      <p:cxnSp>
        <p:nvCxnSpPr>
          <p:cNvPr id="105" name="Google Shape;105;p10"/>
          <p:cNvCxnSpPr/>
          <p:nvPr/>
        </p:nvCxnSpPr>
        <p:spPr>
          <a:xfrm>
            <a:off x="291225" y="611200"/>
            <a:ext cx="8617500" cy="0"/>
          </a:xfrm>
          <a:prstGeom prst="straightConnector1">
            <a:avLst/>
          </a:prstGeom>
          <a:noFill/>
          <a:ln cap="flat" cmpd="sng" w="9525">
            <a:solidFill>
              <a:srgbClr val="0F7D5D"/>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theme" Target="../theme/theme2.xml"/><Relationship Id="rId14" Type="http://schemas.openxmlformats.org/officeDocument/2006/relationships/slideLayout" Target="../slideLayouts/slideLayout1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125" y="0"/>
            <a:ext cx="9144000" cy="614100"/>
          </a:xfrm>
          <a:prstGeom prst="rect">
            <a:avLst/>
          </a:prstGeom>
          <a:gradFill>
            <a:gsLst>
              <a:gs pos="0">
                <a:schemeClr val="lt1"/>
              </a:gs>
              <a:gs pos="100000">
                <a:srgbClr val="87BEAE"/>
              </a:gs>
              <a:gs pos="100000">
                <a:srgbClr val="0F7D5D"/>
              </a:gs>
            </a:gsLst>
            <a:lin ang="0" scaled="0"/>
          </a:gradFill>
          <a:ln>
            <a:noFill/>
          </a:ln>
        </p:spPr>
        <p:txBody>
          <a:bodyPr anchorCtr="0" anchor="t" bIns="91425" lIns="91425" spcFirstLastPara="1" rIns="91425" wrap="square" tIns="91425">
            <a:normAutofit/>
          </a:bodyPr>
          <a:lstStyle>
            <a:lvl1pPr lvl="0">
              <a:spcBef>
                <a:spcPts val="0"/>
              </a:spcBef>
              <a:spcAft>
                <a:spcPts val="0"/>
              </a:spcAft>
              <a:buClr>
                <a:srgbClr val="0F7D5D"/>
              </a:buClr>
              <a:buSzPts val="2800"/>
              <a:buFont typeface="Sofia"/>
              <a:buNone/>
              <a:defRPr sz="2800">
                <a:solidFill>
                  <a:srgbClr val="0F7D5D"/>
                </a:solidFill>
                <a:latin typeface="Sofia"/>
                <a:ea typeface="Sofia"/>
                <a:cs typeface="Sofia"/>
                <a:sym typeface="Sofia"/>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61950" lvl="0" marL="457200">
              <a:lnSpc>
                <a:spcPct val="125000"/>
              </a:lnSpc>
              <a:spcBef>
                <a:spcPts val="0"/>
              </a:spcBef>
              <a:spcAft>
                <a:spcPts val="0"/>
              </a:spcAft>
              <a:buClr>
                <a:srgbClr val="0E3042"/>
              </a:buClr>
              <a:buSzPts val="2100"/>
              <a:buFont typeface="Kaisei Decol"/>
              <a:buChar char="●"/>
              <a:defRPr sz="2100">
                <a:solidFill>
                  <a:srgbClr val="0E3042"/>
                </a:solidFill>
                <a:latin typeface="Kaisei Decol"/>
                <a:ea typeface="Kaisei Decol"/>
                <a:cs typeface="Kaisei Decol"/>
                <a:sym typeface="Kaisei Decol"/>
              </a:defRPr>
            </a:lvl1pPr>
            <a:lvl2pPr indent="-336550" lvl="1" marL="914400">
              <a:lnSpc>
                <a:spcPct val="125000"/>
              </a:lnSpc>
              <a:spcBef>
                <a:spcPts val="0"/>
              </a:spcBef>
              <a:spcAft>
                <a:spcPts val="0"/>
              </a:spcAft>
              <a:buClr>
                <a:srgbClr val="0E3042"/>
              </a:buClr>
              <a:buSzPts val="1700"/>
              <a:buFont typeface="Kaisei Decol"/>
              <a:buChar char="○"/>
              <a:defRPr sz="1700">
                <a:solidFill>
                  <a:srgbClr val="0E3042"/>
                </a:solidFill>
                <a:latin typeface="Kaisei Decol"/>
                <a:ea typeface="Kaisei Decol"/>
                <a:cs typeface="Kaisei Decol"/>
                <a:sym typeface="Kaisei Decol"/>
              </a:defRPr>
            </a:lvl2pPr>
            <a:lvl3pPr indent="-336550" lvl="2" marL="1371600">
              <a:lnSpc>
                <a:spcPct val="125000"/>
              </a:lnSpc>
              <a:spcBef>
                <a:spcPts val="0"/>
              </a:spcBef>
              <a:spcAft>
                <a:spcPts val="0"/>
              </a:spcAft>
              <a:buClr>
                <a:srgbClr val="0E3042"/>
              </a:buClr>
              <a:buSzPts val="1700"/>
              <a:buFont typeface="Kaisei Decol"/>
              <a:buChar char="■"/>
              <a:defRPr sz="1700">
                <a:solidFill>
                  <a:srgbClr val="0E3042"/>
                </a:solidFill>
                <a:latin typeface="Kaisei Decol"/>
                <a:ea typeface="Kaisei Decol"/>
                <a:cs typeface="Kaisei Decol"/>
                <a:sym typeface="Kaisei Decol"/>
              </a:defRPr>
            </a:lvl3pPr>
            <a:lvl4pPr indent="-336550" lvl="3" marL="1828800">
              <a:lnSpc>
                <a:spcPct val="125000"/>
              </a:lnSpc>
              <a:spcBef>
                <a:spcPts val="0"/>
              </a:spcBef>
              <a:spcAft>
                <a:spcPts val="0"/>
              </a:spcAft>
              <a:buClr>
                <a:srgbClr val="0E3042"/>
              </a:buClr>
              <a:buSzPts val="1700"/>
              <a:buFont typeface="Kaisei Decol"/>
              <a:buChar char="●"/>
              <a:defRPr sz="1700">
                <a:solidFill>
                  <a:srgbClr val="0E3042"/>
                </a:solidFill>
                <a:latin typeface="Kaisei Decol"/>
                <a:ea typeface="Kaisei Decol"/>
                <a:cs typeface="Kaisei Decol"/>
                <a:sym typeface="Kaisei Decol"/>
              </a:defRPr>
            </a:lvl4pPr>
            <a:lvl5pPr indent="-336550" lvl="4" marL="2286000">
              <a:lnSpc>
                <a:spcPct val="125000"/>
              </a:lnSpc>
              <a:spcBef>
                <a:spcPts val="0"/>
              </a:spcBef>
              <a:spcAft>
                <a:spcPts val="0"/>
              </a:spcAft>
              <a:buClr>
                <a:srgbClr val="0E3042"/>
              </a:buClr>
              <a:buSzPts val="1700"/>
              <a:buFont typeface="Kaisei Decol"/>
              <a:buChar char="○"/>
              <a:defRPr sz="1700">
                <a:solidFill>
                  <a:srgbClr val="0E3042"/>
                </a:solidFill>
                <a:latin typeface="Kaisei Decol"/>
                <a:ea typeface="Kaisei Decol"/>
                <a:cs typeface="Kaisei Decol"/>
                <a:sym typeface="Kaisei Decol"/>
              </a:defRPr>
            </a:lvl5pPr>
            <a:lvl6pPr indent="-336550" lvl="5" marL="2743200">
              <a:lnSpc>
                <a:spcPct val="125000"/>
              </a:lnSpc>
              <a:spcBef>
                <a:spcPts val="0"/>
              </a:spcBef>
              <a:spcAft>
                <a:spcPts val="0"/>
              </a:spcAft>
              <a:buClr>
                <a:srgbClr val="0E3042"/>
              </a:buClr>
              <a:buSzPts val="1700"/>
              <a:buFont typeface="Kaisei Decol"/>
              <a:buChar char="■"/>
              <a:defRPr sz="1700">
                <a:solidFill>
                  <a:srgbClr val="0E3042"/>
                </a:solidFill>
                <a:latin typeface="Kaisei Decol"/>
                <a:ea typeface="Kaisei Decol"/>
                <a:cs typeface="Kaisei Decol"/>
                <a:sym typeface="Kaisei Decol"/>
              </a:defRPr>
            </a:lvl6pPr>
            <a:lvl7pPr indent="-336550" lvl="6" marL="3200400">
              <a:lnSpc>
                <a:spcPct val="125000"/>
              </a:lnSpc>
              <a:spcBef>
                <a:spcPts val="0"/>
              </a:spcBef>
              <a:spcAft>
                <a:spcPts val="0"/>
              </a:spcAft>
              <a:buClr>
                <a:srgbClr val="0E3042"/>
              </a:buClr>
              <a:buSzPts val="1700"/>
              <a:buFont typeface="Kaisei Decol"/>
              <a:buChar char="●"/>
              <a:defRPr sz="1700">
                <a:solidFill>
                  <a:srgbClr val="0E3042"/>
                </a:solidFill>
                <a:latin typeface="Kaisei Decol"/>
                <a:ea typeface="Kaisei Decol"/>
                <a:cs typeface="Kaisei Decol"/>
                <a:sym typeface="Kaisei Decol"/>
              </a:defRPr>
            </a:lvl7pPr>
            <a:lvl8pPr indent="-336550" lvl="7" marL="3657600">
              <a:lnSpc>
                <a:spcPct val="125000"/>
              </a:lnSpc>
              <a:spcBef>
                <a:spcPts val="0"/>
              </a:spcBef>
              <a:spcAft>
                <a:spcPts val="0"/>
              </a:spcAft>
              <a:buClr>
                <a:srgbClr val="0E3042"/>
              </a:buClr>
              <a:buSzPts val="1700"/>
              <a:buFont typeface="Kaisei Decol"/>
              <a:buChar char="○"/>
              <a:defRPr sz="1700">
                <a:solidFill>
                  <a:srgbClr val="0E3042"/>
                </a:solidFill>
                <a:latin typeface="Kaisei Decol"/>
                <a:ea typeface="Kaisei Decol"/>
                <a:cs typeface="Kaisei Decol"/>
                <a:sym typeface="Kaisei Decol"/>
              </a:defRPr>
            </a:lvl8pPr>
            <a:lvl9pPr indent="-336550" lvl="8" marL="4114800">
              <a:lnSpc>
                <a:spcPct val="125000"/>
              </a:lnSpc>
              <a:spcBef>
                <a:spcPts val="0"/>
              </a:spcBef>
              <a:spcAft>
                <a:spcPts val="0"/>
              </a:spcAft>
              <a:buClr>
                <a:srgbClr val="0E3042"/>
              </a:buClr>
              <a:buSzPts val="1700"/>
              <a:buFont typeface="Kaisei Decol"/>
              <a:buChar char="■"/>
              <a:defRPr sz="1700">
                <a:solidFill>
                  <a:srgbClr val="0E3042"/>
                </a:solidFill>
                <a:latin typeface="Kaisei Decol"/>
                <a:ea typeface="Kaisei Decol"/>
                <a:cs typeface="Kaisei Decol"/>
                <a:sym typeface="Kaisei Decol"/>
              </a:defRPr>
            </a:lvl9pPr>
          </a:lstStyle>
          <a:p/>
        </p:txBody>
      </p:sp>
      <p:sp>
        <p:nvSpPr>
          <p:cNvPr id="8" name="Google Shape;8;p1"/>
          <p:cNvSpPr txBox="1"/>
          <p:nvPr>
            <p:ph idx="12" type="sldNum"/>
          </p:nvPr>
        </p:nvSpPr>
        <p:spPr>
          <a:xfrm>
            <a:off x="8624858" y="47394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mailto:rahul.bhadani@uah.edu"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2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image" Target="../media/image15.png"/><Relationship Id="rId4" Type="http://schemas.openxmlformats.org/officeDocument/2006/relationships/image" Target="../media/image2.png"/><Relationship Id="rId5" Type="http://schemas.openxmlformats.org/officeDocument/2006/relationships/image" Target="../media/image16.png"/><Relationship Id="rId6" Type="http://schemas.openxmlformats.org/officeDocument/2006/relationships/image" Target="../media/image10.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3.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1" Type="http://schemas.openxmlformats.org/officeDocument/2006/relationships/image" Target="../media/image14.png"/><Relationship Id="rId10" Type="http://schemas.openxmlformats.org/officeDocument/2006/relationships/image" Target="../media/image7.png"/><Relationship Id="rId12" Type="http://schemas.openxmlformats.org/officeDocument/2006/relationships/image" Target="../media/image17.png"/><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2.png"/><Relationship Id="rId4" Type="http://schemas.openxmlformats.org/officeDocument/2006/relationships/image" Target="../media/image5.png"/><Relationship Id="rId9" Type="http://schemas.openxmlformats.org/officeDocument/2006/relationships/image" Target="../media/image8.png"/><Relationship Id="rId5" Type="http://schemas.openxmlformats.org/officeDocument/2006/relationships/image" Target="../media/image9.png"/><Relationship Id="rId6" Type="http://schemas.openxmlformats.org/officeDocument/2006/relationships/image" Target="../media/image6.png"/><Relationship Id="rId7" Type="http://schemas.openxmlformats.org/officeDocument/2006/relationships/image" Target="../media/image4.jpg"/><Relationship Id="rId8" Type="http://schemas.openxmlformats.org/officeDocument/2006/relationships/image" Target="../media/image3.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4.xml"/><Relationship Id="rId3" Type="http://schemas.openxmlformats.org/officeDocument/2006/relationships/image" Target="../media/image24.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6.xml"/><Relationship Id="rId3" Type="http://schemas.openxmlformats.org/officeDocument/2006/relationships/image" Target="../media/image20.pn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5.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6.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7.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8.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1.png"/></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0.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1.xml"/><Relationship Id="rId3" Type="http://schemas.openxmlformats.org/officeDocument/2006/relationships/hyperlink" Target="https://www.youtube.com/watch?v=nIwdhPOVOUk" TargetMode="External"/><Relationship Id="rId4" Type="http://schemas.openxmlformats.org/officeDocument/2006/relationships/hyperlink" Target="http://www.youtube.com/watch?v=nIwdhPOVOUk" TargetMode="External"/><Relationship Id="rId5" Type="http://schemas.openxmlformats.org/officeDocument/2006/relationships/image" Target="../media/image19.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16"/>
          <p:cNvSpPr txBox="1"/>
          <p:nvPr>
            <p:ph type="ctrTitle"/>
          </p:nvPr>
        </p:nvSpPr>
        <p:spPr>
          <a:xfrm>
            <a:off x="3064950" y="220725"/>
            <a:ext cx="5621400" cy="20331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CPE 221: Computer Organization</a:t>
            </a:r>
            <a:endParaRPr/>
          </a:p>
        </p:txBody>
      </p:sp>
      <p:sp>
        <p:nvSpPr>
          <p:cNvPr id="151" name="Google Shape;151;p16"/>
          <p:cNvSpPr txBox="1"/>
          <p:nvPr>
            <p:ph idx="1" type="subTitle"/>
          </p:nvPr>
        </p:nvSpPr>
        <p:spPr>
          <a:xfrm>
            <a:off x="3329525" y="3040225"/>
            <a:ext cx="5814600" cy="792600"/>
          </a:xfrm>
          <a:prstGeom prst="rect">
            <a:avLst/>
          </a:prstGeom>
        </p:spPr>
        <p:txBody>
          <a:bodyPr anchorCtr="0" anchor="t" bIns="91425" lIns="91425" spcFirstLastPara="1" rIns="91425" wrap="square" tIns="91425">
            <a:normAutofit fontScale="62500"/>
          </a:bodyPr>
          <a:lstStyle/>
          <a:p>
            <a:pPr indent="0" lvl="0" marL="0" rtl="0" algn="ctr">
              <a:spcBef>
                <a:spcPts val="0"/>
              </a:spcBef>
              <a:spcAft>
                <a:spcPts val="0"/>
              </a:spcAft>
              <a:buNone/>
            </a:pPr>
            <a:r>
              <a:rPr lang="en">
                <a:latin typeface="Sofia"/>
                <a:ea typeface="Sofia"/>
                <a:cs typeface="Sofia"/>
                <a:sym typeface="Sofia"/>
              </a:rPr>
              <a:t>03 Instruction Set Architecture and ARM Basics</a:t>
            </a:r>
            <a:endParaRPr>
              <a:latin typeface="Sofia"/>
              <a:ea typeface="Sofia"/>
              <a:cs typeface="Sofia"/>
              <a:sym typeface="Sofia"/>
            </a:endParaRPr>
          </a:p>
          <a:p>
            <a:pPr indent="0" lvl="0" marL="0" rtl="0" algn="ctr">
              <a:spcBef>
                <a:spcPts val="0"/>
              </a:spcBef>
              <a:spcAft>
                <a:spcPts val="0"/>
              </a:spcAft>
              <a:buNone/>
            </a:pPr>
            <a:r>
              <a:rPr lang="en" u="sng">
                <a:solidFill>
                  <a:schemeClr val="accent5"/>
                </a:solidFill>
                <a:latin typeface="Fondamento"/>
                <a:ea typeface="Fondamento"/>
                <a:cs typeface="Fondamento"/>
                <a:sym typeface="Fondamento"/>
                <a:hlinkClick r:id="rId3">
                  <a:extLst>
                    <a:ext uri="{A12FA001-AC4F-418D-AE19-62706E023703}">
                      <ahyp:hlinkClr val="tx"/>
                    </a:ext>
                  </a:extLst>
                </a:hlinkClick>
              </a:rPr>
              <a:t>rahul.bhadani@uah.edu</a:t>
            </a:r>
            <a:endParaRPr>
              <a:latin typeface="Sofia"/>
              <a:ea typeface="Sofia"/>
              <a:cs typeface="Sofia"/>
              <a:sym typeface="Sofia"/>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25"/>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Assembly Language and Instructions</a:t>
            </a:r>
            <a:endParaRPr/>
          </a:p>
        </p:txBody>
      </p:sp>
      <p:sp>
        <p:nvSpPr>
          <p:cNvPr id="268" name="Google Shape;268;p2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2000"/>
              <a:t>Human-readable version of the native language of computers.</a:t>
            </a:r>
            <a:endParaRPr sz="2000"/>
          </a:p>
          <a:p>
            <a:pPr indent="0" lvl="0" marL="0" rtl="0" algn="ctr">
              <a:spcBef>
                <a:spcPts val="1000"/>
              </a:spcBef>
              <a:spcAft>
                <a:spcPts val="0"/>
              </a:spcAft>
              <a:buNone/>
            </a:pPr>
            <a:r>
              <a:t/>
            </a:r>
            <a:endParaRPr sz="2000"/>
          </a:p>
          <a:p>
            <a:pPr indent="0" lvl="0" marL="0" rtl="0" algn="ctr">
              <a:spcBef>
                <a:spcPts val="1000"/>
              </a:spcBef>
              <a:spcAft>
                <a:spcPts val="1000"/>
              </a:spcAft>
              <a:buNone/>
            </a:pPr>
            <a:r>
              <a:rPr lang="en" sz="1900"/>
              <a:t>Instructions are common operations that a computer is supposed to do.</a:t>
            </a:r>
            <a:endParaRPr sz="1900"/>
          </a:p>
        </p:txBody>
      </p:sp>
      <p:pic>
        <p:nvPicPr>
          <p:cNvPr id="269" name="Google Shape;269;p25"/>
          <p:cNvPicPr preferRelativeResize="0"/>
          <p:nvPr/>
        </p:nvPicPr>
        <p:blipFill>
          <a:blip r:embed="rId3">
            <a:alphaModFix/>
          </a:blip>
          <a:stretch>
            <a:fillRect/>
          </a:stretch>
        </p:blipFill>
        <p:spPr>
          <a:xfrm>
            <a:off x="3714675" y="2962825"/>
            <a:ext cx="1274150" cy="1274150"/>
          </a:xfrm>
          <a:prstGeom prst="rect">
            <a:avLst/>
          </a:prstGeom>
          <a:noFill/>
          <a:ln>
            <a:noFill/>
          </a:ln>
        </p:spPr>
      </p:pic>
      <p:sp>
        <p:nvSpPr>
          <p:cNvPr id="270" name="Google Shape;270;p25"/>
          <p:cNvSpPr txBox="1"/>
          <p:nvPr/>
        </p:nvSpPr>
        <p:spPr>
          <a:xfrm>
            <a:off x="3426350" y="4236975"/>
            <a:ext cx="1683000" cy="32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solidFill>
                  <a:srgbClr val="0E3042"/>
                </a:solidFill>
                <a:latin typeface="Kaisei Decol"/>
                <a:ea typeface="Kaisei Decol"/>
                <a:cs typeface="Kaisei Decol"/>
                <a:sym typeface="Kaisei Decol"/>
              </a:rPr>
              <a:t>Assembler</a:t>
            </a:r>
            <a:endParaRPr sz="2100">
              <a:solidFill>
                <a:srgbClr val="0E3042"/>
              </a:solidFill>
              <a:latin typeface="Kaisei Decol"/>
              <a:ea typeface="Kaisei Decol"/>
              <a:cs typeface="Kaisei Decol"/>
              <a:sym typeface="Kaisei Decol"/>
            </a:endParaRPr>
          </a:p>
        </p:txBody>
      </p:sp>
      <p:sp>
        <p:nvSpPr>
          <p:cNvPr id="271" name="Google Shape;271;p25"/>
          <p:cNvSpPr txBox="1"/>
          <p:nvPr/>
        </p:nvSpPr>
        <p:spPr>
          <a:xfrm>
            <a:off x="969050" y="3345950"/>
            <a:ext cx="1683000" cy="507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000"/>
              </a:spcAft>
              <a:buNone/>
            </a:pPr>
            <a:r>
              <a:rPr lang="en" sz="2100">
                <a:solidFill>
                  <a:srgbClr val="0E3042"/>
                </a:solidFill>
                <a:latin typeface="Kaisei Decol"/>
                <a:ea typeface="Kaisei Decol"/>
                <a:cs typeface="Kaisei Decol"/>
                <a:sym typeface="Kaisei Decol"/>
              </a:rPr>
              <a:t>ADD a, b, c</a:t>
            </a:r>
            <a:endParaRPr/>
          </a:p>
        </p:txBody>
      </p:sp>
      <p:cxnSp>
        <p:nvCxnSpPr>
          <p:cNvPr id="272" name="Google Shape;272;p25"/>
          <p:cNvCxnSpPr/>
          <p:nvPr/>
        </p:nvCxnSpPr>
        <p:spPr>
          <a:xfrm>
            <a:off x="2770600" y="3624950"/>
            <a:ext cx="714000" cy="0"/>
          </a:xfrm>
          <a:prstGeom prst="straightConnector1">
            <a:avLst/>
          </a:prstGeom>
          <a:noFill/>
          <a:ln cap="flat" cmpd="sng" w="28575">
            <a:solidFill>
              <a:schemeClr val="dk1"/>
            </a:solidFill>
            <a:prstDash val="solid"/>
            <a:round/>
            <a:headEnd len="med" w="med" type="none"/>
            <a:tailEnd len="med" w="med" type="stealth"/>
          </a:ln>
        </p:spPr>
      </p:cxnSp>
      <p:cxnSp>
        <p:nvCxnSpPr>
          <p:cNvPr id="273" name="Google Shape;273;p25"/>
          <p:cNvCxnSpPr/>
          <p:nvPr/>
        </p:nvCxnSpPr>
        <p:spPr>
          <a:xfrm>
            <a:off x="5109350" y="3661375"/>
            <a:ext cx="714000" cy="0"/>
          </a:xfrm>
          <a:prstGeom prst="straightConnector1">
            <a:avLst/>
          </a:prstGeom>
          <a:noFill/>
          <a:ln cap="flat" cmpd="sng" w="28575">
            <a:solidFill>
              <a:schemeClr val="dk1"/>
            </a:solidFill>
            <a:prstDash val="solid"/>
            <a:round/>
            <a:headEnd len="med" w="med" type="none"/>
            <a:tailEnd len="med" w="med" type="stealth"/>
          </a:ln>
        </p:spPr>
      </p:cxnSp>
      <p:sp>
        <p:nvSpPr>
          <p:cNvPr id="274" name="Google Shape;274;p25"/>
          <p:cNvSpPr txBox="1"/>
          <p:nvPr/>
        </p:nvSpPr>
        <p:spPr>
          <a:xfrm>
            <a:off x="6020200" y="3428225"/>
            <a:ext cx="1734000" cy="56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solidFill>
                  <a:srgbClr val="0E3042"/>
                </a:solidFill>
                <a:latin typeface="Kaisei Decol"/>
                <a:ea typeface="Kaisei Decol"/>
                <a:cs typeface="Kaisei Decol"/>
                <a:sym typeface="Kaisei Decol"/>
              </a:rPr>
              <a:t>0x BD EF …</a:t>
            </a:r>
            <a:endParaRPr sz="2100">
              <a:solidFill>
                <a:srgbClr val="0E3042"/>
              </a:solidFill>
              <a:latin typeface="Kaisei Decol"/>
              <a:ea typeface="Kaisei Decol"/>
              <a:cs typeface="Kaisei Decol"/>
              <a:sym typeface="Kaisei Deco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26"/>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Instructions in Memory and Special Registers</a:t>
            </a:r>
            <a:endParaRPr/>
          </a:p>
        </p:txBody>
      </p:sp>
      <p:sp>
        <p:nvSpPr>
          <p:cNvPr id="280" name="Google Shape;280;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61950" lvl="0" marL="457200" rtl="0" algn="l">
              <a:spcBef>
                <a:spcPts val="0"/>
              </a:spcBef>
              <a:spcAft>
                <a:spcPts val="0"/>
              </a:spcAft>
              <a:buSzPts val="2100"/>
              <a:buChar char="●"/>
            </a:pPr>
            <a:r>
              <a:rPr lang="en"/>
              <a:t>Each instruction (like ADD 3 + 4) is stored as a binary string in memory.</a:t>
            </a:r>
            <a:endParaRPr/>
          </a:p>
          <a:p>
            <a:pPr indent="-361950" lvl="0" marL="457200" rtl="0" algn="l">
              <a:spcBef>
                <a:spcPts val="1000"/>
              </a:spcBef>
              <a:spcAft>
                <a:spcPts val="0"/>
              </a:spcAft>
              <a:buSzPts val="2100"/>
              <a:buChar char="●"/>
            </a:pPr>
            <a:r>
              <a:rPr lang="en"/>
              <a:t>Which instruction is to be executed next is decided by a special register called </a:t>
            </a:r>
            <a:r>
              <a:rPr b="1" lang="en">
                <a:solidFill>
                  <a:srgbClr val="0F7D5D"/>
                </a:solidFill>
              </a:rPr>
              <a:t>Program Counter (PC)</a:t>
            </a:r>
            <a:r>
              <a:rPr lang="en"/>
              <a:t>.</a:t>
            </a:r>
            <a:endParaRPr/>
          </a:p>
          <a:p>
            <a:pPr indent="-361950" lvl="0" marL="457200" rtl="0" algn="l">
              <a:spcBef>
                <a:spcPts val="1000"/>
              </a:spcBef>
              <a:spcAft>
                <a:spcPts val="1000"/>
              </a:spcAft>
              <a:buSzPts val="2100"/>
              <a:buChar char="●"/>
            </a:pPr>
            <a:r>
              <a:rPr lang="en"/>
              <a:t>Also known as </a:t>
            </a:r>
            <a:r>
              <a:rPr b="1" lang="en">
                <a:solidFill>
                  <a:srgbClr val="B54561"/>
                </a:solidFill>
              </a:rPr>
              <a:t>instruction pointer</a:t>
            </a:r>
            <a:r>
              <a:rPr lang="en"/>
              <a:t>.</a:t>
            </a:r>
            <a:endParaRPr/>
          </a:p>
        </p:txBody>
      </p:sp>
      <p:graphicFrame>
        <p:nvGraphicFramePr>
          <p:cNvPr id="281" name="Google Shape;281;p26"/>
          <p:cNvGraphicFramePr/>
          <p:nvPr/>
        </p:nvGraphicFramePr>
        <p:xfrm>
          <a:off x="2153750" y="3526225"/>
          <a:ext cx="3000000" cy="3000000"/>
        </p:xfrm>
        <a:graphic>
          <a:graphicData uri="http://schemas.openxmlformats.org/drawingml/2006/table">
            <a:tbl>
              <a:tblPr>
                <a:noFill/>
                <a:tableStyleId>{50EE0837-95DF-4811-AD0B-434BC8BF03B0}</a:tableStyleId>
              </a:tblPr>
              <a:tblGrid>
                <a:gridCol w="1405275"/>
              </a:tblGrid>
              <a:tr h="381000">
                <a:tc>
                  <a:txBody>
                    <a:bodyPr/>
                    <a:lstStyle/>
                    <a:p>
                      <a:pPr indent="0" lvl="0" marL="0" rtl="0" algn="l">
                        <a:spcBef>
                          <a:spcPts val="0"/>
                        </a:spcBef>
                        <a:spcAft>
                          <a:spcPts val="0"/>
                        </a:spcAft>
                        <a:buNone/>
                      </a:pPr>
                      <a:r>
                        <a:rPr lang="en"/>
                        <a:t>0x5622AFB0</a:t>
                      </a:r>
                      <a:endParaRPr/>
                    </a:p>
                  </a:txBody>
                  <a:tcPr marT="91425" marB="91425" marR="91425" marL="91425">
                    <a:lnL cap="flat" cmpd="sng" w="38100">
                      <a:solidFill>
                        <a:schemeClr val="dk1"/>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38100">
                      <a:solidFill>
                        <a:schemeClr val="dk1"/>
                      </a:solidFill>
                      <a:prstDash val="solid"/>
                      <a:round/>
                      <a:headEnd len="sm" w="sm" type="none"/>
                      <a:tailEnd len="sm" w="sm" type="none"/>
                    </a:lnB>
                  </a:tcPr>
                </a:tc>
              </a:tr>
              <a:tr h="381000">
                <a:tc>
                  <a:txBody>
                    <a:bodyPr/>
                    <a:lstStyle/>
                    <a:p>
                      <a:pPr indent="0" lvl="0" marL="0" rtl="0" algn="l">
                        <a:spcBef>
                          <a:spcPts val="0"/>
                        </a:spcBef>
                        <a:spcAft>
                          <a:spcPts val="0"/>
                        </a:spcAft>
                        <a:buNone/>
                      </a:pPr>
                      <a:r>
                        <a:rPr lang="en">
                          <a:solidFill>
                            <a:schemeClr val="dk1"/>
                          </a:solidFill>
                        </a:rPr>
                        <a:t>0x5622AFB4</a:t>
                      </a:r>
                      <a:endParaRPr/>
                    </a:p>
                  </a:txBody>
                  <a:tcPr marT="91425" marB="91425" marR="91425" marL="91425">
                    <a:lnL cap="flat" cmpd="sng" w="38100">
                      <a:solidFill>
                        <a:schemeClr val="dk1"/>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38100">
                      <a:solidFill>
                        <a:schemeClr val="dk1"/>
                      </a:solidFill>
                      <a:prstDash val="solid"/>
                      <a:round/>
                      <a:headEnd len="sm" w="sm" type="none"/>
                      <a:tailEnd len="sm" w="sm" type="none"/>
                    </a:lnB>
                  </a:tcPr>
                </a:tc>
              </a:tr>
              <a:tr h="381000">
                <a:tc>
                  <a:txBody>
                    <a:bodyPr/>
                    <a:lstStyle/>
                    <a:p>
                      <a:pPr indent="0" lvl="0" marL="0" rtl="0" algn="l">
                        <a:spcBef>
                          <a:spcPts val="0"/>
                        </a:spcBef>
                        <a:spcAft>
                          <a:spcPts val="0"/>
                        </a:spcAft>
                        <a:buNone/>
                      </a:pPr>
                      <a:r>
                        <a:rPr lang="en">
                          <a:solidFill>
                            <a:schemeClr val="dk1"/>
                          </a:solidFill>
                        </a:rPr>
                        <a:t>0x5622AFB8</a:t>
                      </a:r>
                      <a:endParaRPr/>
                    </a:p>
                  </a:txBody>
                  <a:tcPr marT="91425" marB="91425" marR="91425" marL="91425">
                    <a:lnL cap="flat" cmpd="sng" w="38100">
                      <a:solidFill>
                        <a:schemeClr val="dk1"/>
                      </a:solidFill>
                      <a:prstDash val="solid"/>
                      <a:round/>
                      <a:headEnd len="sm" w="sm" type="none"/>
                      <a:tailEnd len="sm" w="sm" type="none"/>
                    </a:lnL>
                    <a:lnR cap="flat" cmpd="sng" w="38100">
                      <a:solidFill>
                        <a:schemeClr val="dk1"/>
                      </a:solidFill>
                      <a:prstDash val="solid"/>
                      <a:round/>
                      <a:headEnd len="sm" w="sm" type="none"/>
                      <a:tailEnd len="sm" w="sm" type="none"/>
                    </a:lnR>
                    <a:lnT cap="flat" cmpd="sng" w="38100">
                      <a:solidFill>
                        <a:schemeClr val="dk1"/>
                      </a:solidFill>
                      <a:prstDash val="solid"/>
                      <a:round/>
                      <a:headEnd len="sm" w="sm" type="none"/>
                      <a:tailEnd len="sm" w="sm" type="none"/>
                    </a:lnT>
                    <a:lnB cap="flat" cmpd="sng" w="38100">
                      <a:solidFill>
                        <a:schemeClr val="dk1"/>
                      </a:solidFill>
                      <a:prstDash val="solid"/>
                      <a:round/>
                      <a:headEnd len="sm" w="sm" type="none"/>
                      <a:tailEnd len="sm" w="sm" type="none"/>
                    </a:lnB>
                  </a:tcPr>
                </a:tc>
              </a:tr>
            </a:tbl>
          </a:graphicData>
        </a:graphic>
      </p:graphicFrame>
      <p:cxnSp>
        <p:nvCxnSpPr>
          <p:cNvPr id="282" name="Google Shape;282;p26"/>
          <p:cNvCxnSpPr/>
          <p:nvPr/>
        </p:nvCxnSpPr>
        <p:spPr>
          <a:xfrm>
            <a:off x="1322450" y="3693050"/>
            <a:ext cx="769800" cy="0"/>
          </a:xfrm>
          <a:prstGeom prst="straightConnector1">
            <a:avLst/>
          </a:prstGeom>
          <a:noFill/>
          <a:ln cap="flat" cmpd="sng" w="38100">
            <a:solidFill>
              <a:schemeClr val="dk1"/>
            </a:solidFill>
            <a:prstDash val="solid"/>
            <a:round/>
            <a:headEnd len="med" w="med" type="none"/>
            <a:tailEnd len="med" w="med" type="stealth"/>
          </a:ln>
        </p:spPr>
      </p:cxnSp>
      <p:sp>
        <p:nvSpPr>
          <p:cNvPr id="283" name="Google Shape;283;p26"/>
          <p:cNvSpPr txBox="1"/>
          <p:nvPr/>
        </p:nvSpPr>
        <p:spPr>
          <a:xfrm>
            <a:off x="459675" y="3440878"/>
            <a:ext cx="935700" cy="5280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2100">
                <a:solidFill>
                  <a:srgbClr val="0E3042"/>
                </a:solidFill>
                <a:latin typeface="Kaisei Decol"/>
                <a:ea typeface="Kaisei Decol"/>
                <a:cs typeface="Kaisei Decol"/>
                <a:sym typeface="Kaisei Decol"/>
              </a:rPr>
              <a:t>PC</a:t>
            </a:r>
            <a:endParaRPr sz="2100">
              <a:solidFill>
                <a:srgbClr val="0E3042"/>
              </a:solidFill>
              <a:latin typeface="Kaisei Decol"/>
              <a:ea typeface="Kaisei Decol"/>
              <a:cs typeface="Kaisei Decol"/>
              <a:sym typeface="Kaisei Deco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27"/>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Register Sets</a:t>
            </a:r>
            <a:endParaRPr/>
          </a:p>
        </p:txBody>
      </p:sp>
      <p:sp>
        <p:nvSpPr>
          <p:cNvPr id="289" name="Google Shape;289;p2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000"/>
              </a:spcAft>
              <a:buNone/>
            </a:pPr>
            <a:r>
              <a:rPr lang="en"/>
              <a:t>16 ARM Registers. R0 - R12 for storing variables.</a:t>
            </a:r>
            <a:endParaRPr/>
          </a:p>
        </p:txBody>
      </p:sp>
      <p:pic>
        <p:nvPicPr>
          <p:cNvPr id="290" name="Google Shape;290;p27"/>
          <p:cNvPicPr preferRelativeResize="0"/>
          <p:nvPr/>
        </p:nvPicPr>
        <p:blipFill>
          <a:blip r:embed="rId3">
            <a:alphaModFix/>
          </a:blip>
          <a:stretch>
            <a:fillRect/>
          </a:stretch>
        </p:blipFill>
        <p:spPr>
          <a:xfrm>
            <a:off x="1993421" y="1789371"/>
            <a:ext cx="6032850" cy="28153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28"/>
          <p:cNvSpPr txBox="1"/>
          <p:nvPr>
            <p:ph type="title"/>
          </p:nvPr>
        </p:nvSpPr>
        <p:spPr>
          <a:xfrm>
            <a:off x="0" y="0"/>
            <a:ext cx="9144000" cy="51435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ARM Instructions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29"/>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Syntax for ARM Assembly</a:t>
            </a:r>
            <a:endParaRPr/>
          </a:p>
        </p:txBody>
      </p:sp>
      <p:sp>
        <p:nvSpPr>
          <p:cNvPr id="301" name="Google Shape;301;p29"/>
          <p:cNvSpPr txBox="1"/>
          <p:nvPr>
            <p:ph idx="1" type="body"/>
          </p:nvPr>
        </p:nvSpPr>
        <p:spPr>
          <a:xfrm>
            <a:off x="311700" y="1152475"/>
            <a:ext cx="8520600" cy="3416400"/>
          </a:xfrm>
          <a:prstGeom prst="rect">
            <a:avLst/>
          </a:prstGeom>
        </p:spPr>
        <p:txBody>
          <a:bodyPr anchorCtr="0" anchor="ctr" bIns="91425" lIns="91425" spcFirstLastPara="1" rIns="91425" wrap="square" tIns="91425">
            <a:normAutofit/>
          </a:bodyPr>
          <a:lstStyle/>
          <a:p>
            <a:pPr indent="0" lvl="0" marL="0" rtl="0" algn="ctr">
              <a:spcBef>
                <a:spcPts val="0"/>
              </a:spcBef>
              <a:spcAft>
                <a:spcPts val="1000"/>
              </a:spcAft>
              <a:buNone/>
            </a:pPr>
            <a:r>
              <a:rPr lang="en"/>
              <a:t>&lt;instruction&gt; &lt;destination&gt;, &lt;source1&gt;, &lt;source2&gt;</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30"/>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Constants in ARM</a:t>
            </a:r>
            <a:endParaRPr/>
          </a:p>
        </p:txBody>
      </p:sp>
      <p:sp>
        <p:nvSpPr>
          <p:cNvPr id="307" name="Google Shape;307;p3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They are called immediate(s) or immediate operands.</a:t>
            </a:r>
            <a:endParaRPr/>
          </a:p>
          <a:p>
            <a:pPr indent="0" lvl="0" marL="0" rtl="0" algn="l">
              <a:spcBef>
                <a:spcPts val="1000"/>
              </a:spcBef>
              <a:spcAft>
                <a:spcPts val="1000"/>
              </a:spcAft>
              <a:buNone/>
            </a:pPr>
            <a:r>
              <a:rPr lang="en"/>
              <a:t>They are preceded by a symbol </a:t>
            </a:r>
            <a:r>
              <a:rPr i="1" lang="en"/>
              <a:t>#</a:t>
            </a:r>
            <a:r>
              <a:rPr lang="en"/>
              <a:t>, e.g. </a:t>
            </a:r>
            <a:r>
              <a:rPr i="1" lang="en"/>
              <a:t>#10.</a:t>
            </a:r>
            <a:endParaRPr i="1"/>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31"/>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Memory and Addresses</a:t>
            </a:r>
            <a:endParaRPr/>
          </a:p>
        </p:txBody>
      </p:sp>
      <p:sp>
        <p:nvSpPr>
          <p:cNvPr id="313" name="Google Shape;313;p3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None/>
            </a:pPr>
            <a:r>
              <a:rPr lang="en"/>
              <a:t>In ARM, instructions operate exclusively on registers, so data stored in memory must be moved to a register.</a:t>
            </a:r>
            <a:endParaRPr/>
          </a:p>
          <a:p>
            <a:pPr indent="-361950" lvl="0" marL="457200" rtl="0" algn="l">
              <a:lnSpc>
                <a:spcPct val="100000"/>
              </a:lnSpc>
              <a:spcBef>
                <a:spcPts val="0"/>
              </a:spcBef>
              <a:spcAft>
                <a:spcPts val="0"/>
              </a:spcAft>
              <a:buSzPts val="2100"/>
              <a:buChar char="-"/>
            </a:pPr>
            <a:r>
              <a:rPr lang="en"/>
              <a:t>ARM uses </a:t>
            </a:r>
            <a:r>
              <a:rPr b="1" lang="en"/>
              <a:t>32-bit memory addresses</a:t>
            </a:r>
            <a:r>
              <a:rPr lang="en"/>
              <a:t>, and </a:t>
            </a:r>
            <a:r>
              <a:rPr b="1" lang="en"/>
              <a:t>32-bit data words</a:t>
            </a:r>
            <a:r>
              <a:rPr lang="en"/>
              <a:t>.</a:t>
            </a:r>
            <a:endParaRPr/>
          </a:p>
          <a:p>
            <a:pPr indent="0" lvl="0" marL="0" rtl="0" algn="l">
              <a:lnSpc>
                <a:spcPct val="100000"/>
              </a:lnSpc>
              <a:spcBef>
                <a:spcPts val="0"/>
              </a:spcBef>
              <a:spcAft>
                <a:spcPts val="0"/>
              </a:spcAft>
              <a:buNone/>
            </a:pPr>
            <a:r>
              <a:t/>
            </a:r>
            <a:endParaRPr/>
          </a:p>
          <a:p>
            <a:pPr indent="-361950" lvl="0" marL="457200" rtl="0" algn="l">
              <a:lnSpc>
                <a:spcPct val="100000"/>
              </a:lnSpc>
              <a:spcBef>
                <a:spcPts val="0"/>
              </a:spcBef>
              <a:spcAft>
                <a:spcPts val="0"/>
              </a:spcAft>
              <a:buSzPts val="2100"/>
              <a:buChar char="-"/>
            </a:pPr>
            <a:r>
              <a:rPr lang="en"/>
              <a:t>ARM ha a byte-addressable memory. Each byte in a memory has a unique address.</a:t>
            </a:r>
            <a:endParaRPr/>
          </a:p>
          <a:p>
            <a:pPr indent="0" lvl="0" marL="0" rtl="0" algn="l">
              <a:lnSpc>
                <a:spcPct val="100000"/>
              </a:lnSpc>
              <a:spcBef>
                <a:spcPts val="0"/>
              </a:spcBef>
              <a:spcAft>
                <a:spcPts val="0"/>
              </a:spcAft>
              <a:buNone/>
            </a:pPr>
            <a:r>
              <a:t/>
            </a:r>
            <a:endParaRPr/>
          </a:p>
          <a:p>
            <a:pPr indent="-361950" lvl="0" marL="457200" rtl="0" algn="l">
              <a:lnSpc>
                <a:spcPct val="100000"/>
              </a:lnSpc>
              <a:spcBef>
                <a:spcPts val="0"/>
              </a:spcBef>
              <a:spcAft>
                <a:spcPts val="0"/>
              </a:spcAft>
              <a:buSzPts val="2100"/>
              <a:buChar char="-"/>
            </a:pPr>
            <a:r>
              <a:rPr lang="en"/>
              <a:t>32-bit word = Four 8-bit bytes. Hence, each word address is a multiple of 4.</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p32"/>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ARM Architecture in Summary</a:t>
            </a:r>
            <a:endParaRPr/>
          </a:p>
        </p:txBody>
      </p:sp>
      <p:sp>
        <p:nvSpPr>
          <p:cNvPr id="319" name="Google Shape;319;p3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61950" lvl="0" marL="457200" rtl="0" algn="l">
              <a:spcBef>
                <a:spcPts val="0"/>
              </a:spcBef>
              <a:spcAft>
                <a:spcPts val="0"/>
              </a:spcAft>
              <a:buSzPts val="2100"/>
              <a:buChar char="-"/>
            </a:pPr>
            <a:r>
              <a:rPr lang="en"/>
              <a:t>16 registers called </a:t>
            </a:r>
            <a:r>
              <a:rPr lang="en">
                <a:solidFill>
                  <a:srgbClr val="0000FF"/>
                </a:solidFill>
              </a:rPr>
              <a:t>register set </a:t>
            </a:r>
            <a:r>
              <a:rPr lang="en"/>
              <a:t>or </a:t>
            </a:r>
            <a:r>
              <a:rPr lang="en">
                <a:solidFill>
                  <a:srgbClr val="FF00FF"/>
                </a:solidFill>
              </a:rPr>
              <a:t>register file</a:t>
            </a:r>
            <a:r>
              <a:rPr lang="en"/>
              <a:t>.</a:t>
            </a:r>
            <a:endParaRPr/>
          </a:p>
          <a:p>
            <a:pPr indent="-361950" lvl="0" marL="457200" rtl="0" algn="l">
              <a:spcBef>
                <a:spcPts val="1000"/>
              </a:spcBef>
              <a:spcAft>
                <a:spcPts val="0"/>
              </a:spcAft>
              <a:buSzPts val="2100"/>
              <a:buChar char="-"/>
            </a:pPr>
            <a:r>
              <a:rPr lang="en"/>
              <a:t>Arm instructions can also constants. They are called </a:t>
            </a:r>
            <a:r>
              <a:rPr lang="en">
                <a:solidFill>
                  <a:srgbClr val="9900FF"/>
                </a:solidFill>
              </a:rPr>
              <a:t>immediates</a:t>
            </a:r>
            <a:r>
              <a:rPr lang="en"/>
              <a:t> or </a:t>
            </a:r>
            <a:r>
              <a:rPr lang="en">
                <a:solidFill>
                  <a:srgbClr val="FF9900"/>
                </a:solidFill>
              </a:rPr>
              <a:t>immediate operands</a:t>
            </a:r>
            <a:r>
              <a:rPr lang="en"/>
              <a:t>. They don’t require registers or memory access.</a:t>
            </a:r>
            <a:endParaRPr/>
          </a:p>
          <a:p>
            <a:pPr indent="-361950" lvl="0" marL="457200" rtl="0" algn="l">
              <a:spcBef>
                <a:spcPts val="1000"/>
              </a:spcBef>
              <a:spcAft>
                <a:spcPts val="0"/>
              </a:spcAft>
              <a:buSzPts val="2100"/>
              <a:buChar char="-"/>
            </a:pPr>
            <a:r>
              <a:rPr lang="en"/>
              <a:t>Instructions operate exclusively on registers</a:t>
            </a:r>
            <a:endParaRPr/>
          </a:p>
          <a:p>
            <a:pPr indent="-361950" lvl="0" marL="457200" rtl="0" algn="l">
              <a:spcBef>
                <a:spcPts val="1000"/>
              </a:spcBef>
              <a:spcAft>
                <a:spcPts val="1000"/>
              </a:spcAft>
              <a:buSzPts val="2100"/>
              <a:buChar char="-"/>
            </a:pPr>
            <a:r>
              <a:rPr lang="en"/>
              <a:t>Data stored in the memory must be moved to register first before it can processed.</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33"/>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Memory Map</a:t>
            </a:r>
            <a:endParaRPr/>
          </a:p>
        </p:txBody>
      </p:sp>
      <p:graphicFrame>
        <p:nvGraphicFramePr>
          <p:cNvPr id="325" name="Google Shape;325;p33"/>
          <p:cNvGraphicFramePr/>
          <p:nvPr/>
        </p:nvGraphicFramePr>
        <p:xfrm>
          <a:off x="1331375" y="2216700"/>
          <a:ext cx="3000000" cy="3000000"/>
        </p:xfrm>
        <a:graphic>
          <a:graphicData uri="http://schemas.openxmlformats.org/drawingml/2006/table">
            <a:tbl>
              <a:tblPr>
                <a:noFill/>
                <a:tableStyleId>{50EE0837-95DF-4811-AD0B-434BC8BF03B0}</a:tableStyleId>
              </a:tblPr>
              <a:tblGrid>
                <a:gridCol w="603900"/>
                <a:gridCol w="603900"/>
                <a:gridCol w="603900"/>
                <a:gridCol w="603900"/>
              </a:tblGrid>
              <a:tr h="381000">
                <a:tc>
                  <a:txBody>
                    <a:bodyPr/>
                    <a:lstStyle/>
                    <a:p>
                      <a:pPr indent="0" lvl="0" marL="0" rtl="0" algn="l">
                        <a:spcBef>
                          <a:spcPts val="0"/>
                        </a:spcBef>
                        <a:spcAft>
                          <a:spcPts val="0"/>
                        </a:spcAft>
                        <a:buNone/>
                      </a:pPr>
                      <a:r>
                        <a:rPr lang="en"/>
                        <a:t>13</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t>12</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t>11</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t>10</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r h="381000">
                <a:tc>
                  <a:txBody>
                    <a:bodyPr/>
                    <a:lstStyle/>
                    <a:p>
                      <a:pPr indent="0" lvl="0" marL="0" rtl="0" algn="l">
                        <a:spcBef>
                          <a:spcPts val="0"/>
                        </a:spcBef>
                        <a:spcAft>
                          <a:spcPts val="0"/>
                        </a:spcAft>
                        <a:buNone/>
                      </a:pPr>
                      <a:r>
                        <a:rPr lang="en"/>
                        <a:t>F</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t>E</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t>D</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t>C</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r h="381000">
                <a:tc>
                  <a:txBody>
                    <a:bodyPr/>
                    <a:lstStyle/>
                    <a:p>
                      <a:pPr indent="0" lvl="0" marL="0" rtl="0" algn="l">
                        <a:spcBef>
                          <a:spcPts val="0"/>
                        </a:spcBef>
                        <a:spcAft>
                          <a:spcPts val="0"/>
                        </a:spcAft>
                        <a:buNone/>
                      </a:pPr>
                      <a:r>
                        <a:rPr lang="en"/>
                        <a:t>B</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t>A</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t>9</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t>8</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r h="381000">
                <a:tc>
                  <a:txBody>
                    <a:bodyPr/>
                    <a:lstStyle/>
                    <a:p>
                      <a:pPr indent="0" lvl="0" marL="0" rtl="0" algn="l">
                        <a:spcBef>
                          <a:spcPts val="0"/>
                        </a:spcBef>
                        <a:spcAft>
                          <a:spcPts val="0"/>
                        </a:spcAft>
                        <a:buNone/>
                      </a:pPr>
                      <a:r>
                        <a:rPr lang="en"/>
                        <a:t>7</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t>6</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t>5</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t>4</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r h="381000">
                <a:tc>
                  <a:txBody>
                    <a:bodyPr/>
                    <a:lstStyle/>
                    <a:p>
                      <a:pPr indent="0" lvl="0" marL="0" rtl="0" algn="l">
                        <a:spcBef>
                          <a:spcPts val="0"/>
                        </a:spcBef>
                        <a:spcAft>
                          <a:spcPts val="0"/>
                        </a:spcAft>
                        <a:buNone/>
                      </a:pPr>
                      <a:r>
                        <a:rPr lang="en"/>
                        <a:t>3</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t>2</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t>1</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t>0</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bl>
          </a:graphicData>
        </a:graphic>
      </p:graphicFrame>
      <p:sp>
        <p:nvSpPr>
          <p:cNvPr id="326" name="Google Shape;326;p33"/>
          <p:cNvSpPr txBox="1"/>
          <p:nvPr/>
        </p:nvSpPr>
        <p:spPr>
          <a:xfrm>
            <a:off x="1677700" y="1001975"/>
            <a:ext cx="1895400" cy="33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solidFill>
                  <a:srgbClr val="0E3042"/>
                </a:solidFill>
                <a:latin typeface="Kaisei Decol"/>
                <a:ea typeface="Kaisei Decol"/>
                <a:cs typeface="Kaisei Decol"/>
                <a:sym typeface="Kaisei Decol"/>
              </a:rPr>
              <a:t>Byte Address</a:t>
            </a:r>
            <a:endParaRPr sz="2100">
              <a:solidFill>
                <a:srgbClr val="0E3042"/>
              </a:solidFill>
              <a:latin typeface="Kaisei Decol"/>
              <a:ea typeface="Kaisei Decol"/>
              <a:cs typeface="Kaisei Decol"/>
              <a:sym typeface="Kaisei Decol"/>
            </a:endParaRPr>
          </a:p>
        </p:txBody>
      </p:sp>
      <p:sp>
        <p:nvSpPr>
          <p:cNvPr id="327" name="Google Shape;327;p33"/>
          <p:cNvSpPr txBox="1"/>
          <p:nvPr/>
        </p:nvSpPr>
        <p:spPr>
          <a:xfrm rot="5400000">
            <a:off x="2397700" y="1601975"/>
            <a:ext cx="455400" cy="34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solidFill>
                  <a:srgbClr val="0E3042"/>
                </a:solidFill>
                <a:latin typeface="Kaisei Decol"/>
                <a:ea typeface="Kaisei Decol"/>
                <a:cs typeface="Kaisei Decol"/>
                <a:sym typeface="Kaisei Decol"/>
              </a:rPr>
              <a:t>…</a:t>
            </a:r>
            <a:endParaRPr sz="2100">
              <a:solidFill>
                <a:srgbClr val="0E3042"/>
              </a:solidFill>
              <a:latin typeface="Kaisei Decol"/>
              <a:ea typeface="Kaisei Decol"/>
              <a:cs typeface="Kaisei Decol"/>
              <a:sym typeface="Kaisei Decol"/>
            </a:endParaRPr>
          </a:p>
        </p:txBody>
      </p:sp>
      <p:sp>
        <p:nvSpPr>
          <p:cNvPr id="328" name="Google Shape;328;p33"/>
          <p:cNvSpPr txBox="1"/>
          <p:nvPr/>
        </p:nvSpPr>
        <p:spPr>
          <a:xfrm>
            <a:off x="3790650" y="1301425"/>
            <a:ext cx="1895400" cy="33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solidFill>
                  <a:srgbClr val="0E3042"/>
                </a:solidFill>
                <a:latin typeface="Kaisei Decol"/>
                <a:ea typeface="Kaisei Decol"/>
                <a:cs typeface="Kaisei Decol"/>
                <a:sym typeface="Kaisei Decol"/>
              </a:rPr>
              <a:t>Byte Address</a:t>
            </a:r>
            <a:endParaRPr sz="2100">
              <a:solidFill>
                <a:srgbClr val="0E3042"/>
              </a:solidFill>
              <a:latin typeface="Kaisei Decol"/>
              <a:ea typeface="Kaisei Decol"/>
              <a:cs typeface="Kaisei Decol"/>
              <a:sym typeface="Kaisei Decol"/>
            </a:endParaRPr>
          </a:p>
        </p:txBody>
      </p:sp>
      <p:sp>
        <p:nvSpPr>
          <p:cNvPr id="329" name="Google Shape;329;p33"/>
          <p:cNvSpPr txBox="1"/>
          <p:nvPr/>
        </p:nvSpPr>
        <p:spPr>
          <a:xfrm rot="5400000">
            <a:off x="4510650" y="1689325"/>
            <a:ext cx="455400" cy="34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solidFill>
                  <a:srgbClr val="0E3042"/>
                </a:solidFill>
                <a:latin typeface="Kaisei Decol"/>
                <a:ea typeface="Kaisei Decol"/>
                <a:cs typeface="Kaisei Decol"/>
                <a:sym typeface="Kaisei Decol"/>
              </a:rPr>
              <a:t>…</a:t>
            </a:r>
            <a:endParaRPr sz="2100">
              <a:solidFill>
                <a:srgbClr val="0E3042"/>
              </a:solidFill>
              <a:latin typeface="Kaisei Decol"/>
              <a:ea typeface="Kaisei Decol"/>
              <a:cs typeface="Kaisei Decol"/>
              <a:sym typeface="Kaisei Decol"/>
            </a:endParaRPr>
          </a:p>
        </p:txBody>
      </p:sp>
      <p:sp>
        <p:nvSpPr>
          <p:cNvPr id="330" name="Google Shape;330;p33"/>
          <p:cNvSpPr txBox="1"/>
          <p:nvPr/>
        </p:nvSpPr>
        <p:spPr>
          <a:xfrm>
            <a:off x="3892650" y="2182325"/>
            <a:ext cx="1850700" cy="25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solidFill>
                  <a:srgbClr val="0E3042"/>
                </a:solidFill>
                <a:latin typeface="Kaisei Decol"/>
                <a:ea typeface="Kaisei Decol"/>
                <a:cs typeface="Kaisei Decol"/>
                <a:sym typeface="Kaisei Decol"/>
              </a:rPr>
              <a:t>0000 0010</a:t>
            </a:r>
            <a:endParaRPr sz="2100">
              <a:solidFill>
                <a:srgbClr val="0E3042"/>
              </a:solidFill>
              <a:latin typeface="Kaisei Decol"/>
              <a:ea typeface="Kaisei Decol"/>
              <a:cs typeface="Kaisei Decol"/>
              <a:sym typeface="Kaisei Decol"/>
            </a:endParaRPr>
          </a:p>
        </p:txBody>
      </p:sp>
      <p:sp>
        <p:nvSpPr>
          <p:cNvPr id="331" name="Google Shape;331;p33"/>
          <p:cNvSpPr txBox="1"/>
          <p:nvPr/>
        </p:nvSpPr>
        <p:spPr>
          <a:xfrm>
            <a:off x="3892650" y="2571750"/>
            <a:ext cx="1850700" cy="25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solidFill>
                  <a:srgbClr val="0E3042"/>
                </a:solidFill>
                <a:latin typeface="Kaisei Decol"/>
                <a:ea typeface="Kaisei Decol"/>
                <a:cs typeface="Kaisei Decol"/>
                <a:sym typeface="Kaisei Decol"/>
              </a:rPr>
              <a:t>0000 000C</a:t>
            </a:r>
            <a:endParaRPr sz="2100">
              <a:solidFill>
                <a:srgbClr val="0E3042"/>
              </a:solidFill>
              <a:latin typeface="Kaisei Decol"/>
              <a:ea typeface="Kaisei Decol"/>
              <a:cs typeface="Kaisei Decol"/>
              <a:sym typeface="Kaisei Decol"/>
            </a:endParaRPr>
          </a:p>
        </p:txBody>
      </p:sp>
      <p:sp>
        <p:nvSpPr>
          <p:cNvPr id="332" name="Google Shape;332;p33"/>
          <p:cNvSpPr txBox="1"/>
          <p:nvPr/>
        </p:nvSpPr>
        <p:spPr>
          <a:xfrm>
            <a:off x="3892650" y="2983125"/>
            <a:ext cx="1850700" cy="25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solidFill>
                  <a:srgbClr val="0E3042"/>
                </a:solidFill>
                <a:latin typeface="Kaisei Decol"/>
                <a:ea typeface="Kaisei Decol"/>
                <a:cs typeface="Kaisei Decol"/>
                <a:sym typeface="Kaisei Decol"/>
              </a:rPr>
              <a:t>0000 0008</a:t>
            </a:r>
            <a:endParaRPr sz="2100">
              <a:solidFill>
                <a:srgbClr val="0E3042"/>
              </a:solidFill>
              <a:latin typeface="Kaisei Decol"/>
              <a:ea typeface="Kaisei Decol"/>
              <a:cs typeface="Kaisei Decol"/>
              <a:sym typeface="Kaisei Decol"/>
            </a:endParaRPr>
          </a:p>
        </p:txBody>
      </p:sp>
      <p:sp>
        <p:nvSpPr>
          <p:cNvPr id="333" name="Google Shape;333;p33"/>
          <p:cNvSpPr txBox="1"/>
          <p:nvPr/>
        </p:nvSpPr>
        <p:spPr>
          <a:xfrm>
            <a:off x="3892650" y="3405300"/>
            <a:ext cx="1850700" cy="25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solidFill>
                  <a:srgbClr val="0E3042"/>
                </a:solidFill>
                <a:latin typeface="Kaisei Decol"/>
                <a:ea typeface="Kaisei Decol"/>
                <a:cs typeface="Kaisei Decol"/>
                <a:sym typeface="Kaisei Decol"/>
              </a:rPr>
              <a:t>0000 0004</a:t>
            </a:r>
            <a:endParaRPr sz="2100">
              <a:solidFill>
                <a:srgbClr val="0E3042"/>
              </a:solidFill>
              <a:latin typeface="Kaisei Decol"/>
              <a:ea typeface="Kaisei Decol"/>
              <a:cs typeface="Kaisei Decol"/>
              <a:sym typeface="Kaisei Decol"/>
            </a:endParaRPr>
          </a:p>
        </p:txBody>
      </p:sp>
      <p:sp>
        <p:nvSpPr>
          <p:cNvPr id="334" name="Google Shape;334;p33"/>
          <p:cNvSpPr txBox="1"/>
          <p:nvPr/>
        </p:nvSpPr>
        <p:spPr>
          <a:xfrm>
            <a:off x="3892650" y="3827475"/>
            <a:ext cx="1850700" cy="25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solidFill>
                  <a:srgbClr val="0E3042"/>
                </a:solidFill>
                <a:latin typeface="Kaisei Decol"/>
                <a:ea typeface="Kaisei Decol"/>
                <a:cs typeface="Kaisei Decol"/>
                <a:sym typeface="Kaisei Decol"/>
              </a:rPr>
              <a:t>0000 0000</a:t>
            </a:r>
            <a:endParaRPr sz="2100">
              <a:solidFill>
                <a:srgbClr val="0E3042"/>
              </a:solidFill>
              <a:latin typeface="Kaisei Decol"/>
              <a:ea typeface="Kaisei Decol"/>
              <a:cs typeface="Kaisei Decol"/>
              <a:sym typeface="Kaisei Decol"/>
            </a:endParaRPr>
          </a:p>
        </p:txBody>
      </p:sp>
      <p:sp>
        <p:nvSpPr>
          <p:cNvPr id="335" name="Google Shape;335;p33"/>
          <p:cNvSpPr txBox="1"/>
          <p:nvPr/>
        </p:nvSpPr>
        <p:spPr>
          <a:xfrm>
            <a:off x="1072950" y="4455575"/>
            <a:ext cx="779700" cy="25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solidFill>
                  <a:srgbClr val="0E3042"/>
                </a:solidFill>
                <a:latin typeface="Kaisei Decol"/>
                <a:ea typeface="Kaisei Decol"/>
                <a:cs typeface="Kaisei Decol"/>
                <a:sym typeface="Kaisei Decol"/>
              </a:rPr>
              <a:t>MSB</a:t>
            </a:r>
            <a:endParaRPr sz="2100">
              <a:solidFill>
                <a:srgbClr val="0E3042"/>
              </a:solidFill>
              <a:latin typeface="Kaisei Decol"/>
              <a:ea typeface="Kaisei Decol"/>
              <a:cs typeface="Kaisei Decol"/>
              <a:sym typeface="Kaisei Decol"/>
            </a:endParaRPr>
          </a:p>
        </p:txBody>
      </p:sp>
      <p:sp>
        <p:nvSpPr>
          <p:cNvPr id="336" name="Google Shape;336;p33"/>
          <p:cNvSpPr txBox="1"/>
          <p:nvPr/>
        </p:nvSpPr>
        <p:spPr>
          <a:xfrm>
            <a:off x="2967275" y="4455575"/>
            <a:ext cx="779700" cy="25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solidFill>
                  <a:srgbClr val="0E3042"/>
                </a:solidFill>
                <a:latin typeface="Kaisei Decol"/>
                <a:ea typeface="Kaisei Decol"/>
                <a:cs typeface="Kaisei Decol"/>
                <a:sym typeface="Kaisei Decol"/>
              </a:rPr>
              <a:t>L</a:t>
            </a:r>
            <a:r>
              <a:rPr lang="en" sz="2100">
                <a:solidFill>
                  <a:srgbClr val="0E3042"/>
                </a:solidFill>
                <a:latin typeface="Kaisei Decol"/>
                <a:ea typeface="Kaisei Decol"/>
                <a:cs typeface="Kaisei Decol"/>
                <a:sym typeface="Kaisei Decol"/>
              </a:rPr>
              <a:t>SB</a:t>
            </a:r>
            <a:endParaRPr sz="2100">
              <a:solidFill>
                <a:srgbClr val="0E3042"/>
              </a:solidFill>
              <a:latin typeface="Kaisei Decol"/>
              <a:ea typeface="Kaisei Decol"/>
              <a:cs typeface="Kaisei Decol"/>
              <a:sym typeface="Kaisei Deco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34"/>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Memory Map</a:t>
            </a:r>
            <a:endParaRPr/>
          </a:p>
        </p:txBody>
      </p:sp>
      <p:graphicFrame>
        <p:nvGraphicFramePr>
          <p:cNvPr id="342" name="Google Shape;342;p34"/>
          <p:cNvGraphicFramePr/>
          <p:nvPr/>
        </p:nvGraphicFramePr>
        <p:xfrm>
          <a:off x="1331375" y="2216700"/>
          <a:ext cx="3000000" cy="3000000"/>
        </p:xfrm>
        <a:graphic>
          <a:graphicData uri="http://schemas.openxmlformats.org/drawingml/2006/table">
            <a:tbl>
              <a:tblPr>
                <a:noFill/>
                <a:tableStyleId>{50EE0837-95DF-4811-AD0B-434BC8BF03B0}</a:tableStyleId>
              </a:tblPr>
              <a:tblGrid>
                <a:gridCol w="603900"/>
                <a:gridCol w="603900"/>
                <a:gridCol w="603900"/>
                <a:gridCol w="603900"/>
              </a:tblGrid>
              <a:tr h="381000">
                <a:tc>
                  <a:txBody>
                    <a:bodyPr/>
                    <a:lstStyle/>
                    <a:p>
                      <a:pPr indent="0" lvl="0" marL="0" rtl="0" algn="l">
                        <a:spcBef>
                          <a:spcPts val="0"/>
                        </a:spcBef>
                        <a:spcAft>
                          <a:spcPts val="0"/>
                        </a:spcAft>
                        <a:buNone/>
                      </a:pPr>
                      <a:r>
                        <a:rPr lang="en"/>
                        <a:t>CD</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t>19</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t>A6</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t>5B</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r h="381000">
                <a:tc>
                  <a:txBody>
                    <a:bodyPr/>
                    <a:lstStyle/>
                    <a:p>
                      <a:pPr indent="0" lvl="0" marL="0" rtl="0" algn="l">
                        <a:spcBef>
                          <a:spcPts val="0"/>
                        </a:spcBef>
                        <a:spcAft>
                          <a:spcPts val="0"/>
                        </a:spcAft>
                        <a:buNone/>
                      </a:pPr>
                      <a:r>
                        <a:rPr lang="en"/>
                        <a:t>40</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t>F3</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t>07</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t>88</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r h="381000">
                <a:tc>
                  <a:txBody>
                    <a:bodyPr/>
                    <a:lstStyle/>
                    <a:p>
                      <a:pPr indent="0" lvl="0" marL="0" rtl="0" algn="l">
                        <a:spcBef>
                          <a:spcPts val="0"/>
                        </a:spcBef>
                        <a:spcAft>
                          <a:spcPts val="0"/>
                        </a:spcAft>
                        <a:buNone/>
                      </a:pPr>
                      <a:r>
                        <a:rPr lang="en"/>
                        <a:t>01</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t>EE</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t>28</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t>42</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r h="381000">
                <a:tc>
                  <a:txBody>
                    <a:bodyPr/>
                    <a:lstStyle/>
                    <a:p>
                      <a:pPr indent="0" lvl="0" marL="0" rtl="0" algn="l">
                        <a:spcBef>
                          <a:spcPts val="0"/>
                        </a:spcBef>
                        <a:spcAft>
                          <a:spcPts val="0"/>
                        </a:spcAft>
                        <a:buNone/>
                      </a:pPr>
                      <a:r>
                        <a:rPr lang="en"/>
                        <a:t>F2</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t>F1</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t>AC</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t>07</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r h="381000">
                <a:tc>
                  <a:txBody>
                    <a:bodyPr/>
                    <a:lstStyle/>
                    <a:p>
                      <a:pPr indent="0" lvl="0" marL="0" rtl="0" algn="l">
                        <a:spcBef>
                          <a:spcPts val="0"/>
                        </a:spcBef>
                        <a:spcAft>
                          <a:spcPts val="0"/>
                        </a:spcAft>
                        <a:buNone/>
                      </a:pPr>
                      <a:r>
                        <a:rPr lang="en"/>
                        <a:t>AB</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t>CD</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t>EF</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t>78</a:t>
                      </a: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bl>
          </a:graphicData>
        </a:graphic>
      </p:graphicFrame>
      <p:sp>
        <p:nvSpPr>
          <p:cNvPr id="343" name="Google Shape;343;p34"/>
          <p:cNvSpPr txBox="1"/>
          <p:nvPr/>
        </p:nvSpPr>
        <p:spPr>
          <a:xfrm>
            <a:off x="2114875" y="1045675"/>
            <a:ext cx="1895400" cy="33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solidFill>
                  <a:srgbClr val="0E3042"/>
                </a:solidFill>
                <a:latin typeface="Kaisei Decol"/>
                <a:ea typeface="Kaisei Decol"/>
                <a:cs typeface="Kaisei Decol"/>
                <a:sym typeface="Kaisei Decol"/>
              </a:rPr>
              <a:t>Data</a:t>
            </a:r>
            <a:endParaRPr sz="2100">
              <a:solidFill>
                <a:srgbClr val="0E3042"/>
              </a:solidFill>
              <a:latin typeface="Kaisei Decol"/>
              <a:ea typeface="Kaisei Decol"/>
              <a:cs typeface="Kaisei Decol"/>
              <a:sym typeface="Kaisei Decol"/>
            </a:endParaRPr>
          </a:p>
        </p:txBody>
      </p:sp>
      <p:sp>
        <p:nvSpPr>
          <p:cNvPr id="344" name="Google Shape;344;p34"/>
          <p:cNvSpPr txBox="1"/>
          <p:nvPr/>
        </p:nvSpPr>
        <p:spPr>
          <a:xfrm rot="5400000">
            <a:off x="2397700" y="1601975"/>
            <a:ext cx="455400" cy="34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solidFill>
                  <a:srgbClr val="0E3042"/>
                </a:solidFill>
                <a:latin typeface="Kaisei Decol"/>
                <a:ea typeface="Kaisei Decol"/>
                <a:cs typeface="Kaisei Decol"/>
                <a:sym typeface="Kaisei Decol"/>
              </a:rPr>
              <a:t>…</a:t>
            </a:r>
            <a:endParaRPr sz="2100">
              <a:solidFill>
                <a:srgbClr val="0E3042"/>
              </a:solidFill>
              <a:latin typeface="Kaisei Decol"/>
              <a:ea typeface="Kaisei Decol"/>
              <a:cs typeface="Kaisei Decol"/>
              <a:sym typeface="Kaisei Decol"/>
            </a:endParaRPr>
          </a:p>
        </p:txBody>
      </p:sp>
      <p:sp>
        <p:nvSpPr>
          <p:cNvPr id="345" name="Google Shape;345;p34"/>
          <p:cNvSpPr txBox="1"/>
          <p:nvPr/>
        </p:nvSpPr>
        <p:spPr>
          <a:xfrm>
            <a:off x="3790650" y="1301425"/>
            <a:ext cx="2520900" cy="33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solidFill>
                  <a:srgbClr val="0E3042"/>
                </a:solidFill>
                <a:latin typeface="Kaisei Decol"/>
                <a:ea typeface="Kaisei Decol"/>
                <a:cs typeface="Kaisei Decol"/>
                <a:sym typeface="Kaisei Decol"/>
              </a:rPr>
              <a:t>Word Number</a:t>
            </a:r>
            <a:endParaRPr sz="2100">
              <a:solidFill>
                <a:srgbClr val="0E3042"/>
              </a:solidFill>
              <a:latin typeface="Kaisei Decol"/>
              <a:ea typeface="Kaisei Decol"/>
              <a:cs typeface="Kaisei Decol"/>
              <a:sym typeface="Kaisei Decol"/>
            </a:endParaRPr>
          </a:p>
        </p:txBody>
      </p:sp>
      <p:sp>
        <p:nvSpPr>
          <p:cNvPr id="346" name="Google Shape;346;p34"/>
          <p:cNvSpPr txBox="1"/>
          <p:nvPr/>
        </p:nvSpPr>
        <p:spPr>
          <a:xfrm rot="5400000">
            <a:off x="4510650" y="1689325"/>
            <a:ext cx="455400" cy="34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solidFill>
                  <a:srgbClr val="0E3042"/>
                </a:solidFill>
                <a:latin typeface="Kaisei Decol"/>
                <a:ea typeface="Kaisei Decol"/>
                <a:cs typeface="Kaisei Decol"/>
                <a:sym typeface="Kaisei Decol"/>
              </a:rPr>
              <a:t>…</a:t>
            </a:r>
            <a:endParaRPr sz="2100">
              <a:solidFill>
                <a:srgbClr val="0E3042"/>
              </a:solidFill>
              <a:latin typeface="Kaisei Decol"/>
              <a:ea typeface="Kaisei Decol"/>
              <a:cs typeface="Kaisei Decol"/>
              <a:sym typeface="Kaisei Decol"/>
            </a:endParaRPr>
          </a:p>
        </p:txBody>
      </p:sp>
      <p:sp>
        <p:nvSpPr>
          <p:cNvPr id="347" name="Google Shape;347;p34"/>
          <p:cNvSpPr txBox="1"/>
          <p:nvPr/>
        </p:nvSpPr>
        <p:spPr>
          <a:xfrm>
            <a:off x="3892650" y="2182325"/>
            <a:ext cx="1850700" cy="25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solidFill>
                  <a:srgbClr val="0E3042"/>
                </a:solidFill>
                <a:latin typeface="Kaisei Decol"/>
                <a:ea typeface="Kaisei Decol"/>
                <a:cs typeface="Kaisei Decol"/>
                <a:sym typeface="Kaisei Decol"/>
              </a:rPr>
              <a:t>Word 4</a:t>
            </a:r>
            <a:endParaRPr sz="2100">
              <a:solidFill>
                <a:srgbClr val="0E3042"/>
              </a:solidFill>
              <a:latin typeface="Kaisei Decol"/>
              <a:ea typeface="Kaisei Decol"/>
              <a:cs typeface="Kaisei Decol"/>
              <a:sym typeface="Kaisei Decol"/>
            </a:endParaRPr>
          </a:p>
        </p:txBody>
      </p:sp>
      <p:sp>
        <p:nvSpPr>
          <p:cNvPr id="348" name="Google Shape;348;p34"/>
          <p:cNvSpPr txBox="1"/>
          <p:nvPr/>
        </p:nvSpPr>
        <p:spPr>
          <a:xfrm>
            <a:off x="3892650" y="2571750"/>
            <a:ext cx="1850700" cy="25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solidFill>
                  <a:srgbClr val="0E3042"/>
                </a:solidFill>
                <a:latin typeface="Kaisei Decol"/>
                <a:ea typeface="Kaisei Decol"/>
                <a:cs typeface="Kaisei Decol"/>
                <a:sym typeface="Kaisei Decol"/>
              </a:rPr>
              <a:t>Word 3</a:t>
            </a:r>
            <a:endParaRPr sz="2100">
              <a:solidFill>
                <a:srgbClr val="0E3042"/>
              </a:solidFill>
              <a:latin typeface="Kaisei Decol"/>
              <a:ea typeface="Kaisei Decol"/>
              <a:cs typeface="Kaisei Decol"/>
              <a:sym typeface="Kaisei Decol"/>
            </a:endParaRPr>
          </a:p>
        </p:txBody>
      </p:sp>
      <p:sp>
        <p:nvSpPr>
          <p:cNvPr id="349" name="Google Shape;349;p34"/>
          <p:cNvSpPr txBox="1"/>
          <p:nvPr/>
        </p:nvSpPr>
        <p:spPr>
          <a:xfrm>
            <a:off x="3892650" y="2983125"/>
            <a:ext cx="1850700" cy="25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solidFill>
                  <a:srgbClr val="0E3042"/>
                </a:solidFill>
                <a:latin typeface="Kaisei Decol"/>
                <a:ea typeface="Kaisei Decol"/>
                <a:cs typeface="Kaisei Decol"/>
                <a:sym typeface="Kaisei Decol"/>
              </a:rPr>
              <a:t>Word 2</a:t>
            </a:r>
            <a:endParaRPr sz="2100">
              <a:solidFill>
                <a:srgbClr val="0E3042"/>
              </a:solidFill>
              <a:latin typeface="Kaisei Decol"/>
              <a:ea typeface="Kaisei Decol"/>
              <a:cs typeface="Kaisei Decol"/>
              <a:sym typeface="Kaisei Decol"/>
            </a:endParaRPr>
          </a:p>
        </p:txBody>
      </p:sp>
      <p:sp>
        <p:nvSpPr>
          <p:cNvPr id="350" name="Google Shape;350;p34"/>
          <p:cNvSpPr txBox="1"/>
          <p:nvPr/>
        </p:nvSpPr>
        <p:spPr>
          <a:xfrm>
            <a:off x="3892650" y="3405300"/>
            <a:ext cx="1850700" cy="25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solidFill>
                  <a:srgbClr val="0E3042"/>
                </a:solidFill>
                <a:latin typeface="Kaisei Decol"/>
                <a:ea typeface="Kaisei Decol"/>
                <a:cs typeface="Kaisei Decol"/>
                <a:sym typeface="Kaisei Decol"/>
              </a:rPr>
              <a:t>Word 1</a:t>
            </a:r>
            <a:endParaRPr sz="2100">
              <a:solidFill>
                <a:srgbClr val="0E3042"/>
              </a:solidFill>
              <a:latin typeface="Kaisei Decol"/>
              <a:ea typeface="Kaisei Decol"/>
              <a:cs typeface="Kaisei Decol"/>
              <a:sym typeface="Kaisei Decol"/>
            </a:endParaRPr>
          </a:p>
        </p:txBody>
      </p:sp>
      <p:sp>
        <p:nvSpPr>
          <p:cNvPr id="351" name="Google Shape;351;p34"/>
          <p:cNvSpPr txBox="1"/>
          <p:nvPr/>
        </p:nvSpPr>
        <p:spPr>
          <a:xfrm>
            <a:off x="3892650" y="3827475"/>
            <a:ext cx="1850700" cy="25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solidFill>
                  <a:srgbClr val="0E3042"/>
                </a:solidFill>
                <a:latin typeface="Kaisei Decol"/>
                <a:ea typeface="Kaisei Decol"/>
                <a:cs typeface="Kaisei Decol"/>
                <a:sym typeface="Kaisei Decol"/>
              </a:rPr>
              <a:t>Word 0</a:t>
            </a:r>
            <a:endParaRPr sz="2100">
              <a:solidFill>
                <a:srgbClr val="0E3042"/>
              </a:solidFill>
              <a:latin typeface="Kaisei Decol"/>
              <a:ea typeface="Kaisei Decol"/>
              <a:cs typeface="Kaisei Decol"/>
              <a:sym typeface="Kaisei Decol"/>
            </a:endParaRPr>
          </a:p>
        </p:txBody>
      </p:sp>
      <p:cxnSp>
        <p:nvCxnSpPr>
          <p:cNvPr id="352" name="Google Shape;352;p34"/>
          <p:cNvCxnSpPr/>
          <p:nvPr/>
        </p:nvCxnSpPr>
        <p:spPr>
          <a:xfrm>
            <a:off x="1320675" y="4470150"/>
            <a:ext cx="2448000" cy="0"/>
          </a:xfrm>
          <a:prstGeom prst="straightConnector1">
            <a:avLst/>
          </a:prstGeom>
          <a:noFill/>
          <a:ln cap="flat" cmpd="sng" w="28575">
            <a:solidFill>
              <a:schemeClr val="dk1"/>
            </a:solidFill>
            <a:prstDash val="solid"/>
            <a:round/>
            <a:headEnd len="med" w="med" type="stealth"/>
            <a:tailEnd len="med" w="med" type="stealth"/>
          </a:ln>
        </p:spPr>
      </p:cxnSp>
      <p:sp>
        <p:nvSpPr>
          <p:cNvPr id="353" name="Google Shape;353;p34"/>
          <p:cNvSpPr txBox="1"/>
          <p:nvPr/>
        </p:nvSpPr>
        <p:spPr>
          <a:xfrm>
            <a:off x="1417025" y="4572125"/>
            <a:ext cx="2244300" cy="42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0E3042"/>
                </a:solidFill>
                <a:latin typeface="Kaisei Decol"/>
                <a:ea typeface="Kaisei Decol"/>
                <a:cs typeface="Kaisei Decol"/>
                <a:sym typeface="Kaisei Decol"/>
              </a:rPr>
              <a:t>Width = 4 bytes</a:t>
            </a:r>
            <a:endParaRPr sz="1800">
              <a:solidFill>
                <a:srgbClr val="0E3042"/>
              </a:solidFill>
              <a:latin typeface="Kaisei Decol"/>
              <a:ea typeface="Kaisei Decol"/>
              <a:cs typeface="Kaisei Decol"/>
              <a:sym typeface="Kaisei Deco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17"/>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Announcement</a:t>
            </a:r>
            <a:endParaRPr/>
          </a:p>
        </p:txBody>
      </p:sp>
      <p:sp>
        <p:nvSpPr>
          <p:cNvPr id="157" name="Google Shape;157;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000"/>
              </a:spcAft>
              <a:buNone/>
            </a:pPr>
            <a:r>
              <a:rPr lang="en"/>
              <a:t>HW02: Due Jan 24, 2025, 11:59 pm.</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sp>
        <p:nvSpPr>
          <p:cNvPr id="358" name="Google Shape;358;p35"/>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Memory in ARM Architecture</a:t>
            </a:r>
            <a:endParaRPr/>
          </a:p>
        </p:txBody>
      </p:sp>
      <p:sp>
        <p:nvSpPr>
          <p:cNvPr id="359" name="Google Shape;359;p35"/>
          <p:cNvSpPr txBox="1"/>
          <p:nvPr>
            <p:ph idx="1" type="body"/>
          </p:nvPr>
        </p:nvSpPr>
        <p:spPr>
          <a:xfrm>
            <a:off x="311700" y="1152475"/>
            <a:ext cx="5498700" cy="3416400"/>
          </a:xfrm>
          <a:prstGeom prst="rect">
            <a:avLst/>
          </a:prstGeom>
        </p:spPr>
        <p:txBody>
          <a:bodyPr anchorCtr="0" anchor="t" bIns="91425" lIns="91425" spcFirstLastPara="1" rIns="91425" wrap="square" tIns="91425">
            <a:normAutofit fontScale="92500" lnSpcReduction="10000"/>
          </a:bodyPr>
          <a:lstStyle/>
          <a:p>
            <a:pPr indent="-340201" lvl="0" marL="457200" rtl="0" algn="l">
              <a:spcBef>
                <a:spcPts val="0"/>
              </a:spcBef>
              <a:spcAft>
                <a:spcPts val="0"/>
              </a:spcAft>
              <a:buSzPct val="100000"/>
              <a:buChar char="-"/>
            </a:pPr>
            <a:r>
              <a:rPr lang="en" sz="1900"/>
              <a:t>ARM architecture has 32-bit memory addresses, 32-bit data word.</a:t>
            </a:r>
            <a:endParaRPr sz="1900"/>
          </a:p>
          <a:p>
            <a:pPr indent="-340201" lvl="0" marL="457200" rtl="0" algn="l">
              <a:spcBef>
                <a:spcPts val="1000"/>
              </a:spcBef>
              <a:spcAft>
                <a:spcPts val="0"/>
              </a:spcAft>
              <a:buSzPct val="100000"/>
              <a:buChar char="-"/>
            </a:pPr>
            <a:r>
              <a:rPr lang="en" sz="1900"/>
              <a:t>Uses byte-addressable memory – each byte in the memory has a unique address</a:t>
            </a:r>
            <a:endParaRPr sz="1900"/>
          </a:p>
          <a:p>
            <a:pPr indent="-340201" lvl="0" marL="457200" rtl="0" algn="l">
              <a:spcBef>
                <a:spcPts val="1000"/>
              </a:spcBef>
              <a:spcAft>
                <a:spcPts val="0"/>
              </a:spcAft>
              <a:buSzPct val="100000"/>
              <a:buChar char="-"/>
            </a:pPr>
            <a:r>
              <a:rPr lang="en" sz="1900"/>
              <a:t>32 bit address = 8 bytes, each word address is a multiple of 4.</a:t>
            </a:r>
            <a:endParaRPr sz="1900"/>
          </a:p>
          <a:p>
            <a:pPr indent="-340201" lvl="0" marL="457200" rtl="0" algn="l">
              <a:spcBef>
                <a:spcPts val="1000"/>
              </a:spcBef>
              <a:spcAft>
                <a:spcPts val="0"/>
              </a:spcAft>
              <a:buSzPct val="100000"/>
              <a:buChar char="-"/>
            </a:pPr>
            <a:r>
              <a:rPr lang="en" sz="1900"/>
              <a:t>MSB on the left side, LSB on the right side</a:t>
            </a:r>
            <a:endParaRPr sz="1900"/>
          </a:p>
          <a:p>
            <a:pPr indent="-340201" lvl="0" marL="457200" rtl="0" algn="l">
              <a:spcBef>
                <a:spcPts val="1000"/>
              </a:spcBef>
              <a:spcAft>
                <a:spcPts val="1000"/>
              </a:spcAft>
              <a:buSzPct val="100000"/>
              <a:buChar char="-"/>
            </a:pPr>
            <a:r>
              <a:rPr lang="en" sz="1900"/>
              <a:t>Low memory address at bottom, moving up towards high memory address.</a:t>
            </a:r>
            <a:endParaRPr sz="1900"/>
          </a:p>
        </p:txBody>
      </p:sp>
      <p:pic>
        <p:nvPicPr>
          <p:cNvPr id="360" name="Google Shape;360;p35"/>
          <p:cNvPicPr preferRelativeResize="0"/>
          <p:nvPr/>
        </p:nvPicPr>
        <p:blipFill rotWithShape="1">
          <a:blip r:embed="rId3">
            <a:alphaModFix/>
          </a:blip>
          <a:srcRect b="9461" l="0" r="45417" t="0"/>
          <a:stretch/>
        </p:blipFill>
        <p:spPr>
          <a:xfrm>
            <a:off x="5685650" y="650925"/>
            <a:ext cx="2409399" cy="1920825"/>
          </a:xfrm>
          <a:prstGeom prst="rect">
            <a:avLst/>
          </a:prstGeom>
          <a:noFill/>
          <a:ln>
            <a:noFill/>
          </a:ln>
        </p:spPr>
      </p:pic>
      <p:pic>
        <p:nvPicPr>
          <p:cNvPr id="361" name="Google Shape;361;p35"/>
          <p:cNvPicPr preferRelativeResize="0"/>
          <p:nvPr/>
        </p:nvPicPr>
        <p:blipFill rotWithShape="1">
          <a:blip r:embed="rId3">
            <a:alphaModFix/>
          </a:blip>
          <a:srcRect b="0" l="54582" r="0" t="0"/>
          <a:stretch/>
        </p:blipFill>
        <p:spPr>
          <a:xfrm>
            <a:off x="5914050" y="2792600"/>
            <a:ext cx="2181000" cy="23079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sp>
        <p:nvSpPr>
          <p:cNvPr id="366" name="Google Shape;366;p36"/>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Little Endian and Big Endian</a:t>
            </a:r>
            <a:endParaRPr/>
          </a:p>
        </p:txBody>
      </p:sp>
      <p:sp>
        <p:nvSpPr>
          <p:cNvPr id="367" name="Google Shape;367;p36"/>
          <p:cNvSpPr txBox="1"/>
          <p:nvPr>
            <p:ph idx="1" type="body"/>
          </p:nvPr>
        </p:nvSpPr>
        <p:spPr>
          <a:xfrm>
            <a:off x="153275" y="1152475"/>
            <a:ext cx="5070000" cy="2564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400"/>
              <a:t>Two ways byte-addressable memories are organized: </a:t>
            </a:r>
            <a:r>
              <a:rPr lang="en" sz="1400">
                <a:solidFill>
                  <a:srgbClr val="FF00FF"/>
                </a:solidFill>
              </a:rPr>
              <a:t>Little-Endian</a:t>
            </a:r>
            <a:r>
              <a:rPr lang="en" sz="1400"/>
              <a:t>, </a:t>
            </a:r>
            <a:r>
              <a:rPr lang="en" sz="1400">
                <a:solidFill>
                  <a:srgbClr val="0000FF"/>
                </a:solidFill>
              </a:rPr>
              <a:t>Big-Endian</a:t>
            </a:r>
            <a:r>
              <a:rPr lang="en" sz="1400"/>
              <a:t>.</a:t>
            </a:r>
            <a:endParaRPr sz="1400"/>
          </a:p>
          <a:p>
            <a:pPr indent="0" lvl="0" marL="0" rtl="0" algn="l">
              <a:spcBef>
                <a:spcPts val="1000"/>
              </a:spcBef>
              <a:spcAft>
                <a:spcPts val="0"/>
              </a:spcAft>
              <a:buNone/>
            </a:pPr>
            <a:r>
              <a:rPr lang="en" sz="1400"/>
              <a:t>Example:</a:t>
            </a:r>
            <a:endParaRPr sz="1400"/>
          </a:p>
          <a:p>
            <a:pPr indent="0" lvl="0" marL="0" rtl="0" algn="l">
              <a:spcBef>
                <a:spcPts val="1000"/>
              </a:spcBef>
              <a:spcAft>
                <a:spcPts val="0"/>
              </a:spcAft>
              <a:buNone/>
            </a:pPr>
            <a:r>
              <a:rPr lang="en" sz="1400"/>
              <a:t>Suppose integer is stored as 4 bytes.</a:t>
            </a:r>
            <a:endParaRPr sz="1400"/>
          </a:p>
          <a:p>
            <a:pPr indent="0" lvl="0" marL="0" rtl="0" algn="l">
              <a:spcBef>
                <a:spcPts val="1000"/>
              </a:spcBef>
              <a:spcAft>
                <a:spcPts val="0"/>
              </a:spcAft>
              <a:buNone/>
            </a:pPr>
            <a:r>
              <a:rPr lang="en" sz="1400"/>
              <a:t>If we have an integer variable </a:t>
            </a:r>
            <a:r>
              <a:rPr b="1" lang="en" sz="1400"/>
              <a:t>x, </a:t>
            </a:r>
            <a:r>
              <a:rPr lang="en" sz="1400"/>
              <a:t>whose value in hex is 0x01234567.</a:t>
            </a:r>
            <a:endParaRPr sz="1400"/>
          </a:p>
          <a:p>
            <a:pPr indent="0" lvl="0" marL="0" rtl="0" algn="l">
              <a:spcBef>
                <a:spcPts val="1000"/>
              </a:spcBef>
              <a:spcAft>
                <a:spcPts val="1000"/>
              </a:spcAft>
              <a:buNone/>
            </a:pPr>
            <a:r>
              <a:rPr lang="en" sz="1600">
                <a:solidFill>
                  <a:srgbClr val="0000FF"/>
                </a:solidFill>
              </a:rPr>
              <a:t>In Big Endian it is stored as</a:t>
            </a:r>
            <a:endParaRPr sz="1400"/>
          </a:p>
        </p:txBody>
      </p:sp>
      <p:pic>
        <p:nvPicPr>
          <p:cNvPr id="368" name="Google Shape;368;p36"/>
          <p:cNvPicPr preferRelativeResize="0"/>
          <p:nvPr/>
        </p:nvPicPr>
        <p:blipFill>
          <a:blip r:embed="rId3">
            <a:alphaModFix/>
          </a:blip>
          <a:stretch>
            <a:fillRect/>
          </a:stretch>
        </p:blipFill>
        <p:spPr>
          <a:xfrm>
            <a:off x="5482575" y="809497"/>
            <a:ext cx="2991556" cy="2044300"/>
          </a:xfrm>
          <a:prstGeom prst="rect">
            <a:avLst/>
          </a:prstGeom>
          <a:noFill/>
          <a:ln>
            <a:noFill/>
          </a:ln>
        </p:spPr>
      </p:pic>
      <p:graphicFrame>
        <p:nvGraphicFramePr>
          <p:cNvPr id="369" name="Google Shape;369;p36"/>
          <p:cNvGraphicFramePr/>
          <p:nvPr/>
        </p:nvGraphicFramePr>
        <p:xfrm>
          <a:off x="3234425" y="3049200"/>
          <a:ext cx="3000000" cy="3000000"/>
        </p:xfrm>
        <a:graphic>
          <a:graphicData uri="http://schemas.openxmlformats.org/drawingml/2006/table">
            <a:tbl>
              <a:tblPr>
                <a:noFill/>
                <a:tableStyleId>{50EE0837-95DF-4811-AD0B-434BC8BF03B0}</a:tableStyleId>
              </a:tblPr>
              <a:tblGrid>
                <a:gridCol w="779550"/>
                <a:gridCol w="779550"/>
                <a:gridCol w="779550"/>
                <a:gridCol w="779550"/>
                <a:gridCol w="779550"/>
                <a:gridCol w="779550"/>
              </a:tblGrid>
              <a:tr h="176075">
                <a:tc>
                  <a:txBody>
                    <a:bodyPr/>
                    <a:lstStyle/>
                    <a:p>
                      <a:pPr indent="0" lvl="0" marL="0" rtl="0" algn="l">
                        <a:spcBef>
                          <a:spcPts val="0"/>
                        </a:spcBef>
                        <a:spcAft>
                          <a:spcPts val="0"/>
                        </a:spcAft>
                        <a:buNone/>
                      </a:pPr>
                      <a:r>
                        <a:t/>
                      </a:r>
                      <a:endParaRPr>
                        <a:solidFill>
                          <a:srgbClr val="0000FF"/>
                        </a:solidFill>
                      </a:endParaRPr>
                    </a:p>
                  </a:txBody>
                  <a:tcPr marT="91425" marB="91425" marR="91425" marL="91425">
                    <a:lnL cap="flat" cmpd="sng" w="38100">
                      <a:solidFill>
                        <a:srgbClr val="0000FF"/>
                      </a:solidFill>
                      <a:prstDash val="solid"/>
                      <a:round/>
                      <a:headEnd len="sm" w="sm" type="none"/>
                      <a:tailEnd len="sm" w="sm" type="none"/>
                    </a:lnL>
                    <a:lnR cap="flat" cmpd="sng" w="38100">
                      <a:solidFill>
                        <a:srgbClr val="0000FF"/>
                      </a:solidFill>
                      <a:prstDash val="solid"/>
                      <a:round/>
                      <a:headEnd len="sm" w="sm" type="none"/>
                      <a:tailEnd len="sm" w="sm" type="none"/>
                    </a:lnR>
                    <a:lnT cap="flat" cmpd="sng" w="38100">
                      <a:solidFill>
                        <a:srgbClr val="0000FF"/>
                      </a:solidFill>
                      <a:prstDash val="solid"/>
                      <a:round/>
                      <a:headEnd len="sm" w="sm" type="none"/>
                      <a:tailEnd len="sm" w="sm" type="none"/>
                    </a:lnT>
                    <a:lnB cap="flat" cmpd="sng" w="38100">
                      <a:solidFill>
                        <a:srgbClr val="0000FF"/>
                      </a:solidFill>
                      <a:prstDash val="solid"/>
                      <a:round/>
                      <a:headEnd len="sm" w="sm" type="none"/>
                      <a:tailEnd len="sm" w="sm" type="none"/>
                    </a:lnB>
                  </a:tcPr>
                </a:tc>
                <a:tc>
                  <a:txBody>
                    <a:bodyPr/>
                    <a:lstStyle/>
                    <a:p>
                      <a:pPr indent="0" lvl="0" marL="0" rtl="0" algn="l">
                        <a:spcBef>
                          <a:spcPts val="0"/>
                        </a:spcBef>
                        <a:spcAft>
                          <a:spcPts val="0"/>
                        </a:spcAft>
                        <a:buNone/>
                      </a:pPr>
                      <a:r>
                        <a:rPr lang="en">
                          <a:solidFill>
                            <a:srgbClr val="0000FF"/>
                          </a:solidFill>
                        </a:rPr>
                        <a:t>0x100</a:t>
                      </a:r>
                      <a:endParaRPr>
                        <a:solidFill>
                          <a:srgbClr val="0000FF"/>
                        </a:solidFill>
                      </a:endParaRPr>
                    </a:p>
                  </a:txBody>
                  <a:tcPr marT="91425" marB="91425" marR="91425" marL="91425">
                    <a:lnL cap="flat" cmpd="sng" w="38100">
                      <a:solidFill>
                        <a:srgbClr val="0000FF"/>
                      </a:solidFill>
                      <a:prstDash val="solid"/>
                      <a:round/>
                      <a:headEnd len="sm" w="sm" type="none"/>
                      <a:tailEnd len="sm" w="sm" type="none"/>
                    </a:lnL>
                    <a:lnR cap="flat" cmpd="sng" w="38100">
                      <a:solidFill>
                        <a:srgbClr val="0000FF"/>
                      </a:solidFill>
                      <a:prstDash val="solid"/>
                      <a:round/>
                      <a:headEnd len="sm" w="sm" type="none"/>
                      <a:tailEnd len="sm" w="sm" type="none"/>
                    </a:lnR>
                    <a:lnT cap="flat" cmpd="sng" w="38100">
                      <a:solidFill>
                        <a:srgbClr val="0000FF"/>
                      </a:solidFill>
                      <a:prstDash val="solid"/>
                      <a:round/>
                      <a:headEnd len="sm" w="sm" type="none"/>
                      <a:tailEnd len="sm" w="sm" type="none"/>
                    </a:lnT>
                    <a:lnB cap="flat" cmpd="sng" w="38100">
                      <a:solidFill>
                        <a:srgbClr val="0000FF"/>
                      </a:solidFill>
                      <a:prstDash val="solid"/>
                      <a:round/>
                      <a:headEnd len="sm" w="sm" type="none"/>
                      <a:tailEnd len="sm" w="sm" type="none"/>
                    </a:lnB>
                  </a:tcPr>
                </a:tc>
                <a:tc>
                  <a:txBody>
                    <a:bodyPr/>
                    <a:lstStyle/>
                    <a:p>
                      <a:pPr indent="0" lvl="0" marL="0" rtl="0" algn="l">
                        <a:spcBef>
                          <a:spcPts val="0"/>
                        </a:spcBef>
                        <a:spcAft>
                          <a:spcPts val="0"/>
                        </a:spcAft>
                        <a:buNone/>
                      </a:pPr>
                      <a:r>
                        <a:rPr lang="en">
                          <a:solidFill>
                            <a:srgbClr val="0000FF"/>
                          </a:solidFill>
                        </a:rPr>
                        <a:t>0x101</a:t>
                      </a:r>
                      <a:endParaRPr>
                        <a:solidFill>
                          <a:srgbClr val="0000FF"/>
                        </a:solidFill>
                      </a:endParaRPr>
                    </a:p>
                  </a:txBody>
                  <a:tcPr marT="91425" marB="91425" marR="91425" marL="91425">
                    <a:lnL cap="flat" cmpd="sng" w="38100">
                      <a:solidFill>
                        <a:srgbClr val="0000FF"/>
                      </a:solidFill>
                      <a:prstDash val="solid"/>
                      <a:round/>
                      <a:headEnd len="sm" w="sm" type="none"/>
                      <a:tailEnd len="sm" w="sm" type="none"/>
                    </a:lnL>
                    <a:lnR cap="flat" cmpd="sng" w="38100">
                      <a:solidFill>
                        <a:srgbClr val="0000FF"/>
                      </a:solidFill>
                      <a:prstDash val="solid"/>
                      <a:round/>
                      <a:headEnd len="sm" w="sm" type="none"/>
                      <a:tailEnd len="sm" w="sm" type="none"/>
                    </a:lnR>
                    <a:lnT cap="flat" cmpd="sng" w="38100">
                      <a:solidFill>
                        <a:srgbClr val="0000FF"/>
                      </a:solidFill>
                      <a:prstDash val="solid"/>
                      <a:round/>
                      <a:headEnd len="sm" w="sm" type="none"/>
                      <a:tailEnd len="sm" w="sm" type="none"/>
                    </a:lnT>
                    <a:lnB cap="flat" cmpd="sng" w="38100">
                      <a:solidFill>
                        <a:srgbClr val="0000FF"/>
                      </a:solidFill>
                      <a:prstDash val="solid"/>
                      <a:round/>
                      <a:headEnd len="sm" w="sm" type="none"/>
                      <a:tailEnd len="sm" w="sm" type="none"/>
                    </a:lnB>
                  </a:tcPr>
                </a:tc>
                <a:tc>
                  <a:txBody>
                    <a:bodyPr/>
                    <a:lstStyle/>
                    <a:p>
                      <a:pPr indent="0" lvl="0" marL="0" rtl="0" algn="l">
                        <a:spcBef>
                          <a:spcPts val="0"/>
                        </a:spcBef>
                        <a:spcAft>
                          <a:spcPts val="0"/>
                        </a:spcAft>
                        <a:buNone/>
                      </a:pPr>
                      <a:r>
                        <a:rPr lang="en">
                          <a:solidFill>
                            <a:srgbClr val="0000FF"/>
                          </a:solidFill>
                        </a:rPr>
                        <a:t>0x102</a:t>
                      </a:r>
                      <a:endParaRPr>
                        <a:solidFill>
                          <a:srgbClr val="0000FF"/>
                        </a:solidFill>
                      </a:endParaRPr>
                    </a:p>
                  </a:txBody>
                  <a:tcPr marT="91425" marB="91425" marR="91425" marL="91425">
                    <a:lnL cap="flat" cmpd="sng" w="38100">
                      <a:solidFill>
                        <a:srgbClr val="0000FF"/>
                      </a:solidFill>
                      <a:prstDash val="solid"/>
                      <a:round/>
                      <a:headEnd len="sm" w="sm" type="none"/>
                      <a:tailEnd len="sm" w="sm" type="none"/>
                    </a:lnL>
                    <a:lnR cap="flat" cmpd="sng" w="38100">
                      <a:solidFill>
                        <a:srgbClr val="0000FF"/>
                      </a:solidFill>
                      <a:prstDash val="solid"/>
                      <a:round/>
                      <a:headEnd len="sm" w="sm" type="none"/>
                      <a:tailEnd len="sm" w="sm" type="none"/>
                    </a:lnR>
                    <a:lnT cap="flat" cmpd="sng" w="38100">
                      <a:solidFill>
                        <a:srgbClr val="0000FF"/>
                      </a:solidFill>
                      <a:prstDash val="solid"/>
                      <a:round/>
                      <a:headEnd len="sm" w="sm" type="none"/>
                      <a:tailEnd len="sm" w="sm" type="none"/>
                    </a:lnT>
                    <a:lnB cap="flat" cmpd="sng" w="38100">
                      <a:solidFill>
                        <a:srgbClr val="0000FF"/>
                      </a:solidFill>
                      <a:prstDash val="solid"/>
                      <a:round/>
                      <a:headEnd len="sm" w="sm" type="none"/>
                      <a:tailEnd len="sm" w="sm" type="none"/>
                    </a:lnB>
                  </a:tcPr>
                </a:tc>
                <a:tc>
                  <a:txBody>
                    <a:bodyPr/>
                    <a:lstStyle/>
                    <a:p>
                      <a:pPr indent="0" lvl="0" marL="0" rtl="0" algn="l">
                        <a:spcBef>
                          <a:spcPts val="0"/>
                        </a:spcBef>
                        <a:spcAft>
                          <a:spcPts val="0"/>
                        </a:spcAft>
                        <a:buNone/>
                      </a:pPr>
                      <a:r>
                        <a:rPr lang="en">
                          <a:solidFill>
                            <a:srgbClr val="0000FF"/>
                          </a:solidFill>
                        </a:rPr>
                        <a:t>0x103</a:t>
                      </a:r>
                      <a:endParaRPr>
                        <a:solidFill>
                          <a:srgbClr val="0000FF"/>
                        </a:solidFill>
                      </a:endParaRPr>
                    </a:p>
                  </a:txBody>
                  <a:tcPr marT="91425" marB="91425" marR="91425" marL="91425">
                    <a:lnL cap="flat" cmpd="sng" w="38100">
                      <a:solidFill>
                        <a:srgbClr val="0000FF"/>
                      </a:solidFill>
                      <a:prstDash val="solid"/>
                      <a:round/>
                      <a:headEnd len="sm" w="sm" type="none"/>
                      <a:tailEnd len="sm" w="sm" type="none"/>
                    </a:lnL>
                    <a:lnR cap="flat" cmpd="sng" w="38100">
                      <a:solidFill>
                        <a:srgbClr val="0000FF"/>
                      </a:solidFill>
                      <a:prstDash val="solid"/>
                      <a:round/>
                      <a:headEnd len="sm" w="sm" type="none"/>
                      <a:tailEnd len="sm" w="sm" type="none"/>
                    </a:lnR>
                    <a:lnT cap="flat" cmpd="sng" w="38100">
                      <a:solidFill>
                        <a:srgbClr val="0000FF"/>
                      </a:solidFill>
                      <a:prstDash val="solid"/>
                      <a:round/>
                      <a:headEnd len="sm" w="sm" type="none"/>
                      <a:tailEnd len="sm" w="sm" type="none"/>
                    </a:lnT>
                    <a:lnB cap="flat" cmpd="sng" w="38100">
                      <a:solidFill>
                        <a:srgbClr val="0000FF"/>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rgbClr val="0000FF"/>
                        </a:solidFill>
                      </a:endParaRPr>
                    </a:p>
                  </a:txBody>
                  <a:tcPr marT="91425" marB="91425" marR="91425" marL="91425">
                    <a:lnL cap="flat" cmpd="sng" w="38100">
                      <a:solidFill>
                        <a:srgbClr val="0000FF"/>
                      </a:solidFill>
                      <a:prstDash val="solid"/>
                      <a:round/>
                      <a:headEnd len="sm" w="sm" type="none"/>
                      <a:tailEnd len="sm" w="sm" type="none"/>
                    </a:lnL>
                    <a:lnR cap="flat" cmpd="sng" w="38100">
                      <a:solidFill>
                        <a:srgbClr val="0000FF"/>
                      </a:solidFill>
                      <a:prstDash val="solid"/>
                      <a:round/>
                      <a:headEnd len="sm" w="sm" type="none"/>
                      <a:tailEnd len="sm" w="sm" type="none"/>
                    </a:lnR>
                    <a:lnT cap="flat" cmpd="sng" w="38100">
                      <a:solidFill>
                        <a:srgbClr val="0000FF"/>
                      </a:solidFill>
                      <a:prstDash val="solid"/>
                      <a:round/>
                      <a:headEnd len="sm" w="sm" type="none"/>
                      <a:tailEnd len="sm" w="sm" type="none"/>
                    </a:lnT>
                    <a:lnB cap="flat" cmpd="sng" w="38100">
                      <a:solidFill>
                        <a:srgbClr val="0000FF"/>
                      </a:solidFill>
                      <a:prstDash val="solid"/>
                      <a:round/>
                      <a:headEnd len="sm" w="sm" type="none"/>
                      <a:tailEnd len="sm" w="sm" type="none"/>
                    </a:lnB>
                  </a:tcPr>
                </a:tc>
              </a:tr>
              <a:tr h="396200">
                <a:tc>
                  <a:txBody>
                    <a:bodyPr/>
                    <a:lstStyle/>
                    <a:p>
                      <a:pPr indent="0" lvl="0" marL="0" rtl="0" algn="l">
                        <a:spcBef>
                          <a:spcPts val="0"/>
                        </a:spcBef>
                        <a:spcAft>
                          <a:spcPts val="0"/>
                        </a:spcAft>
                        <a:buNone/>
                      </a:pPr>
                      <a:r>
                        <a:t/>
                      </a:r>
                      <a:endParaRPr>
                        <a:solidFill>
                          <a:srgbClr val="0000FF"/>
                        </a:solidFill>
                      </a:endParaRPr>
                    </a:p>
                  </a:txBody>
                  <a:tcPr marT="91425" marB="91425" marR="91425" marL="91425">
                    <a:lnL cap="flat" cmpd="sng" w="38100">
                      <a:solidFill>
                        <a:srgbClr val="0000FF"/>
                      </a:solidFill>
                      <a:prstDash val="solid"/>
                      <a:round/>
                      <a:headEnd len="sm" w="sm" type="none"/>
                      <a:tailEnd len="sm" w="sm" type="none"/>
                    </a:lnL>
                    <a:lnR cap="flat" cmpd="sng" w="38100">
                      <a:solidFill>
                        <a:srgbClr val="0000FF"/>
                      </a:solidFill>
                      <a:prstDash val="solid"/>
                      <a:round/>
                      <a:headEnd len="sm" w="sm" type="none"/>
                      <a:tailEnd len="sm" w="sm" type="none"/>
                    </a:lnR>
                    <a:lnT cap="flat" cmpd="sng" w="38100">
                      <a:solidFill>
                        <a:srgbClr val="0000FF"/>
                      </a:solidFill>
                      <a:prstDash val="solid"/>
                      <a:round/>
                      <a:headEnd len="sm" w="sm" type="none"/>
                      <a:tailEnd len="sm" w="sm" type="none"/>
                    </a:lnT>
                    <a:lnB cap="flat" cmpd="sng" w="38100">
                      <a:solidFill>
                        <a:srgbClr val="0000FF"/>
                      </a:solidFill>
                      <a:prstDash val="solid"/>
                      <a:round/>
                      <a:headEnd len="sm" w="sm" type="none"/>
                      <a:tailEnd len="sm" w="sm" type="none"/>
                    </a:lnB>
                  </a:tcPr>
                </a:tc>
                <a:tc>
                  <a:txBody>
                    <a:bodyPr/>
                    <a:lstStyle/>
                    <a:p>
                      <a:pPr indent="0" lvl="0" marL="0" rtl="0" algn="l">
                        <a:spcBef>
                          <a:spcPts val="0"/>
                        </a:spcBef>
                        <a:spcAft>
                          <a:spcPts val="0"/>
                        </a:spcAft>
                        <a:buNone/>
                      </a:pPr>
                      <a:r>
                        <a:rPr lang="en">
                          <a:solidFill>
                            <a:srgbClr val="0000FF"/>
                          </a:solidFill>
                        </a:rPr>
                        <a:t>01</a:t>
                      </a:r>
                      <a:endParaRPr>
                        <a:solidFill>
                          <a:srgbClr val="0000FF"/>
                        </a:solidFill>
                      </a:endParaRPr>
                    </a:p>
                  </a:txBody>
                  <a:tcPr marT="91425" marB="91425" marR="91425" marL="91425">
                    <a:lnL cap="flat" cmpd="sng" w="38100">
                      <a:solidFill>
                        <a:srgbClr val="0000FF"/>
                      </a:solidFill>
                      <a:prstDash val="solid"/>
                      <a:round/>
                      <a:headEnd len="sm" w="sm" type="none"/>
                      <a:tailEnd len="sm" w="sm" type="none"/>
                    </a:lnL>
                    <a:lnR cap="flat" cmpd="sng" w="38100">
                      <a:solidFill>
                        <a:srgbClr val="0000FF"/>
                      </a:solidFill>
                      <a:prstDash val="solid"/>
                      <a:round/>
                      <a:headEnd len="sm" w="sm" type="none"/>
                      <a:tailEnd len="sm" w="sm" type="none"/>
                    </a:lnR>
                    <a:lnT cap="flat" cmpd="sng" w="38100">
                      <a:solidFill>
                        <a:srgbClr val="0000FF"/>
                      </a:solidFill>
                      <a:prstDash val="solid"/>
                      <a:round/>
                      <a:headEnd len="sm" w="sm" type="none"/>
                      <a:tailEnd len="sm" w="sm" type="none"/>
                    </a:lnT>
                    <a:lnB cap="flat" cmpd="sng" w="38100">
                      <a:solidFill>
                        <a:srgbClr val="0000FF"/>
                      </a:solidFill>
                      <a:prstDash val="solid"/>
                      <a:round/>
                      <a:headEnd len="sm" w="sm" type="none"/>
                      <a:tailEnd len="sm" w="sm" type="none"/>
                    </a:lnB>
                  </a:tcPr>
                </a:tc>
                <a:tc>
                  <a:txBody>
                    <a:bodyPr/>
                    <a:lstStyle/>
                    <a:p>
                      <a:pPr indent="0" lvl="0" marL="0" rtl="0" algn="l">
                        <a:spcBef>
                          <a:spcPts val="0"/>
                        </a:spcBef>
                        <a:spcAft>
                          <a:spcPts val="0"/>
                        </a:spcAft>
                        <a:buNone/>
                      </a:pPr>
                      <a:r>
                        <a:rPr lang="en">
                          <a:solidFill>
                            <a:srgbClr val="0000FF"/>
                          </a:solidFill>
                        </a:rPr>
                        <a:t>23</a:t>
                      </a:r>
                      <a:endParaRPr>
                        <a:solidFill>
                          <a:srgbClr val="0000FF"/>
                        </a:solidFill>
                      </a:endParaRPr>
                    </a:p>
                  </a:txBody>
                  <a:tcPr marT="91425" marB="91425" marR="91425" marL="91425">
                    <a:lnL cap="flat" cmpd="sng" w="38100">
                      <a:solidFill>
                        <a:srgbClr val="0000FF"/>
                      </a:solidFill>
                      <a:prstDash val="solid"/>
                      <a:round/>
                      <a:headEnd len="sm" w="sm" type="none"/>
                      <a:tailEnd len="sm" w="sm" type="none"/>
                    </a:lnL>
                    <a:lnR cap="flat" cmpd="sng" w="38100">
                      <a:solidFill>
                        <a:srgbClr val="0000FF"/>
                      </a:solidFill>
                      <a:prstDash val="solid"/>
                      <a:round/>
                      <a:headEnd len="sm" w="sm" type="none"/>
                      <a:tailEnd len="sm" w="sm" type="none"/>
                    </a:lnR>
                    <a:lnT cap="flat" cmpd="sng" w="38100">
                      <a:solidFill>
                        <a:srgbClr val="0000FF"/>
                      </a:solidFill>
                      <a:prstDash val="solid"/>
                      <a:round/>
                      <a:headEnd len="sm" w="sm" type="none"/>
                      <a:tailEnd len="sm" w="sm" type="none"/>
                    </a:lnT>
                    <a:lnB cap="flat" cmpd="sng" w="38100">
                      <a:solidFill>
                        <a:srgbClr val="0000FF"/>
                      </a:solidFill>
                      <a:prstDash val="solid"/>
                      <a:round/>
                      <a:headEnd len="sm" w="sm" type="none"/>
                      <a:tailEnd len="sm" w="sm" type="none"/>
                    </a:lnB>
                  </a:tcPr>
                </a:tc>
                <a:tc>
                  <a:txBody>
                    <a:bodyPr/>
                    <a:lstStyle/>
                    <a:p>
                      <a:pPr indent="0" lvl="0" marL="0" rtl="0" algn="l">
                        <a:spcBef>
                          <a:spcPts val="0"/>
                        </a:spcBef>
                        <a:spcAft>
                          <a:spcPts val="0"/>
                        </a:spcAft>
                        <a:buNone/>
                      </a:pPr>
                      <a:r>
                        <a:rPr lang="en">
                          <a:solidFill>
                            <a:srgbClr val="0000FF"/>
                          </a:solidFill>
                        </a:rPr>
                        <a:t>45</a:t>
                      </a:r>
                      <a:endParaRPr>
                        <a:solidFill>
                          <a:srgbClr val="0000FF"/>
                        </a:solidFill>
                      </a:endParaRPr>
                    </a:p>
                  </a:txBody>
                  <a:tcPr marT="91425" marB="91425" marR="91425" marL="91425">
                    <a:lnL cap="flat" cmpd="sng" w="38100">
                      <a:solidFill>
                        <a:srgbClr val="0000FF"/>
                      </a:solidFill>
                      <a:prstDash val="solid"/>
                      <a:round/>
                      <a:headEnd len="sm" w="sm" type="none"/>
                      <a:tailEnd len="sm" w="sm" type="none"/>
                    </a:lnL>
                    <a:lnR cap="flat" cmpd="sng" w="38100">
                      <a:solidFill>
                        <a:srgbClr val="0000FF"/>
                      </a:solidFill>
                      <a:prstDash val="solid"/>
                      <a:round/>
                      <a:headEnd len="sm" w="sm" type="none"/>
                      <a:tailEnd len="sm" w="sm" type="none"/>
                    </a:lnR>
                    <a:lnT cap="flat" cmpd="sng" w="38100">
                      <a:solidFill>
                        <a:srgbClr val="0000FF"/>
                      </a:solidFill>
                      <a:prstDash val="solid"/>
                      <a:round/>
                      <a:headEnd len="sm" w="sm" type="none"/>
                      <a:tailEnd len="sm" w="sm" type="none"/>
                    </a:lnT>
                    <a:lnB cap="flat" cmpd="sng" w="38100">
                      <a:solidFill>
                        <a:srgbClr val="0000FF"/>
                      </a:solidFill>
                      <a:prstDash val="solid"/>
                      <a:round/>
                      <a:headEnd len="sm" w="sm" type="none"/>
                      <a:tailEnd len="sm" w="sm" type="none"/>
                    </a:lnB>
                  </a:tcPr>
                </a:tc>
                <a:tc>
                  <a:txBody>
                    <a:bodyPr/>
                    <a:lstStyle/>
                    <a:p>
                      <a:pPr indent="0" lvl="0" marL="0" rtl="0" algn="l">
                        <a:spcBef>
                          <a:spcPts val="0"/>
                        </a:spcBef>
                        <a:spcAft>
                          <a:spcPts val="0"/>
                        </a:spcAft>
                        <a:buNone/>
                      </a:pPr>
                      <a:r>
                        <a:rPr lang="en">
                          <a:solidFill>
                            <a:srgbClr val="0000FF"/>
                          </a:solidFill>
                        </a:rPr>
                        <a:t>67</a:t>
                      </a:r>
                      <a:endParaRPr>
                        <a:solidFill>
                          <a:srgbClr val="0000FF"/>
                        </a:solidFill>
                      </a:endParaRPr>
                    </a:p>
                  </a:txBody>
                  <a:tcPr marT="91425" marB="91425" marR="91425" marL="91425">
                    <a:lnL cap="flat" cmpd="sng" w="38100">
                      <a:solidFill>
                        <a:srgbClr val="0000FF"/>
                      </a:solidFill>
                      <a:prstDash val="solid"/>
                      <a:round/>
                      <a:headEnd len="sm" w="sm" type="none"/>
                      <a:tailEnd len="sm" w="sm" type="none"/>
                    </a:lnL>
                    <a:lnR cap="flat" cmpd="sng" w="38100">
                      <a:solidFill>
                        <a:srgbClr val="0000FF"/>
                      </a:solidFill>
                      <a:prstDash val="solid"/>
                      <a:round/>
                      <a:headEnd len="sm" w="sm" type="none"/>
                      <a:tailEnd len="sm" w="sm" type="none"/>
                    </a:lnR>
                    <a:lnT cap="flat" cmpd="sng" w="38100">
                      <a:solidFill>
                        <a:srgbClr val="0000FF"/>
                      </a:solidFill>
                      <a:prstDash val="solid"/>
                      <a:round/>
                      <a:headEnd len="sm" w="sm" type="none"/>
                      <a:tailEnd len="sm" w="sm" type="none"/>
                    </a:lnT>
                    <a:lnB cap="flat" cmpd="sng" w="38100">
                      <a:solidFill>
                        <a:srgbClr val="0000FF"/>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rgbClr val="0000FF"/>
                        </a:solidFill>
                      </a:endParaRPr>
                    </a:p>
                  </a:txBody>
                  <a:tcPr marT="91425" marB="91425" marR="91425" marL="91425">
                    <a:lnL cap="flat" cmpd="sng" w="38100">
                      <a:solidFill>
                        <a:srgbClr val="0000FF"/>
                      </a:solidFill>
                      <a:prstDash val="solid"/>
                      <a:round/>
                      <a:headEnd len="sm" w="sm" type="none"/>
                      <a:tailEnd len="sm" w="sm" type="none"/>
                    </a:lnL>
                    <a:lnR cap="flat" cmpd="sng" w="38100">
                      <a:solidFill>
                        <a:srgbClr val="0000FF"/>
                      </a:solidFill>
                      <a:prstDash val="solid"/>
                      <a:round/>
                      <a:headEnd len="sm" w="sm" type="none"/>
                      <a:tailEnd len="sm" w="sm" type="none"/>
                    </a:lnR>
                    <a:lnT cap="flat" cmpd="sng" w="38100">
                      <a:solidFill>
                        <a:srgbClr val="0000FF"/>
                      </a:solidFill>
                      <a:prstDash val="solid"/>
                      <a:round/>
                      <a:headEnd len="sm" w="sm" type="none"/>
                      <a:tailEnd len="sm" w="sm" type="none"/>
                    </a:lnT>
                    <a:lnB cap="flat" cmpd="sng" w="38100">
                      <a:solidFill>
                        <a:srgbClr val="0000FF"/>
                      </a:solidFill>
                      <a:prstDash val="solid"/>
                      <a:round/>
                      <a:headEnd len="sm" w="sm" type="none"/>
                      <a:tailEnd len="sm" w="sm" type="none"/>
                    </a:lnB>
                  </a:tcPr>
                </a:tc>
              </a:tr>
            </a:tbl>
          </a:graphicData>
        </a:graphic>
      </p:graphicFrame>
      <p:sp>
        <p:nvSpPr>
          <p:cNvPr id="370" name="Google Shape;370;p36"/>
          <p:cNvSpPr txBox="1"/>
          <p:nvPr/>
        </p:nvSpPr>
        <p:spPr>
          <a:xfrm>
            <a:off x="1461775" y="4296300"/>
            <a:ext cx="1691400" cy="714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 sz="1600">
                <a:solidFill>
                  <a:srgbClr val="FF00FF"/>
                </a:solidFill>
                <a:latin typeface="Avenir"/>
                <a:ea typeface="Avenir"/>
                <a:cs typeface="Avenir"/>
                <a:sym typeface="Avenir"/>
              </a:rPr>
              <a:t>In Little Endian it is stored as</a:t>
            </a:r>
            <a:endParaRPr>
              <a:solidFill>
                <a:srgbClr val="FF00FF"/>
              </a:solidFill>
              <a:latin typeface="Avenir"/>
              <a:ea typeface="Avenir"/>
              <a:cs typeface="Avenir"/>
              <a:sym typeface="Avenir"/>
            </a:endParaRPr>
          </a:p>
        </p:txBody>
      </p:sp>
      <p:graphicFrame>
        <p:nvGraphicFramePr>
          <p:cNvPr id="371" name="Google Shape;371;p36"/>
          <p:cNvGraphicFramePr/>
          <p:nvPr/>
        </p:nvGraphicFramePr>
        <p:xfrm>
          <a:off x="3229475" y="4135150"/>
          <a:ext cx="3000000" cy="3000000"/>
        </p:xfrm>
        <a:graphic>
          <a:graphicData uri="http://schemas.openxmlformats.org/drawingml/2006/table">
            <a:tbl>
              <a:tblPr>
                <a:noFill/>
                <a:tableStyleId>{50EE0837-95DF-4811-AD0B-434BC8BF03B0}</a:tableStyleId>
              </a:tblPr>
              <a:tblGrid>
                <a:gridCol w="779550"/>
                <a:gridCol w="779550"/>
                <a:gridCol w="779550"/>
                <a:gridCol w="779550"/>
                <a:gridCol w="779550"/>
                <a:gridCol w="779550"/>
              </a:tblGrid>
              <a:tr h="176075">
                <a:tc>
                  <a:txBody>
                    <a:bodyPr/>
                    <a:lstStyle/>
                    <a:p>
                      <a:pPr indent="0" lvl="0" marL="0" rtl="0" algn="l">
                        <a:spcBef>
                          <a:spcPts val="0"/>
                        </a:spcBef>
                        <a:spcAft>
                          <a:spcPts val="0"/>
                        </a:spcAft>
                        <a:buNone/>
                      </a:pPr>
                      <a:r>
                        <a:t/>
                      </a:r>
                      <a:endParaRPr>
                        <a:solidFill>
                          <a:srgbClr val="FF00FF"/>
                        </a:solidFill>
                      </a:endParaRPr>
                    </a:p>
                  </a:txBody>
                  <a:tcPr marT="91425" marB="91425" marR="91425" marL="91425">
                    <a:lnL cap="flat" cmpd="sng" w="38100">
                      <a:solidFill>
                        <a:srgbClr val="FF00FF"/>
                      </a:solidFill>
                      <a:prstDash val="solid"/>
                      <a:round/>
                      <a:headEnd len="sm" w="sm" type="none"/>
                      <a:tailEnd len="sm" w="sm" type="none"/>
                    </a:lnL>
                    <a:lnR cap="flat" cmpd="sng" w="38100">
                      <a:solidFill>
                        <a:srgbClr val="FF00FF"/>
                      </a:solidFill>
                      <a:prstDash val="solid"/>
                      <a:round/>
                      <a:headEnd len="sm" w="sm" type="none"/>
                      <a:tailEnd len="sm" w="sm" type="none"/>
                    </a:lnR>
                    <a:lnT cap="flat" cmpd="sng" w="38100">
                      <a:solidFill>
                        <a:srgbClr val="FF00FF"/>
                      </a:solidFill>
                      <a:prstDash val="solid"/>
                      <a:round/>
                      <a:headEnd len="sm" w="sm" type="none"/>
                      <a:tailEnd len="sm" w="sm" type="none"/>
                    </a:lnT>
                    <a:lnB cap="flat" cmpd="sng" w="38100">
                      <a:solidFill>
                        <a:srgbClr val="FF00FF"/>
                      </a:solidFill>
                      <a:prstDash val="solid"/>
                      <a:round/>
                      <a:headEnd len="sm" w="sm" type="none"/>
                      <a:tailEnd len="sm" w="sm" type="none"/>
                    </a:lnB>
                  </a:tcPr>
                </a:tc>
                <a:tc>
                  <a:txBody>
                    <a:bodyPr/>
                    <a:lstStyle/>
                    <a:p>
                      <a:pPr indent="0" lvl="0" marL="0" rtl="0" algn="l">
                        <a:spcBef>
                          <a:spcPts val="0"/>
                        </a:spcBef>
                        <a:spcAft>
                          <a:spcPts val="0"/>
                        </a:spcAft>
                        <a:buNone/>
                      </a:pPr>
                      <a:r>
                        <a:rPr lang="en">
                          <a:solidFill>
                            <a:srgbClr val="FF00FF"/>
                          </a:solidFill>
                        </a:rPr>
                        <a:t>0x100</a:t>
                      </a:r>
                      <a:endParaRPr>
                        <a:solidFill>
                          <a:srgbClr val="FF00FF"/>
                        </a:solidFill>
                      </a:endParaRPr>
                    </a:p>
                  </a:txBody>
                  <a:tcPr marT="91425" marB="91425" marR="91425" marL="91425">
                    <a:lnL cap="flat" cmpd="sng" w="38100">
                      <a:solidFill>
                        <a:srgbClr val="FF00FF"/>
                      </a:solidFill>
                      <a:prstDash val="solid"/>
                      <a:round/>
                      <a:headEnd len="sm" w="sm" type="none"/>
                      <a:tailEnd len="sm" w="sm" type="none"/>
                    </a:lnL>
                    <a:lnR cap="flat" cmpd="sng" w="38100">
                      <a:solidFill>
                        <a:srgbClr val="FF00FF"/>
                      </a:solidFill>
                      <a:prstDash val="solid"/>
                      <a:round/>
                      <a:headEnd len="sm" w="sm" type="none"/>
                      <a:tailEnd len="sm" w="sm" type="none"/>
                    </a:lnR>
                    <a:lnT cap="flat" cmpd="sng" w="38100">
                      <a:solidFill>
                        <a:srgbClr val="FF00FF"/>
                      </a:solidFill>
                      <a:prstDash val="solid"/>
                      <a:round/>
                      <a:headEnd len="sm" w="sm" type="none"/>
                      <a:tailEnd len="sm" w="sm" type="none"/>
                    </a:lnT>
                    <a:lnB cap="flat" cmpd="sng" w="38100">
                      <a:solidFill>
                        <a:srgbClr val="FF00FF"/>
                      </a:solidFill>
                      <a:prstDash val="solid"/>
                      <a:round/>
                      <a:headEnd len="sm" w="sm" type="none"/>
                      <a:tailEnd len="sm" w="sm" type="none"/>
                    </a:lnB>
                  </a:tcPr>
                </a:tc>
                <a:tc>
                  <a:txBody>
                    <a:bodyPr/>
                    <a:lstStyle/>
                    <a:p>
                      <a:pPr indent="0" lvl="0" marL="0" rtl="0" algn="l">
                        <a:spcBef>
                          <a:spcPts val="0"/>
                        </a:spcBef>
                        <a:spcAft>
                          <a:spcPts val="0"/>
                        </a:spcAft>
                        <a:buNone/>
                      </a:pPr>
                      <a:r>
                        <a:rPr lang="en">
                          <a:solidFill>
                            <a:srgbClr val="FF00FF"/>
                          </a:solidFill>
                        </a:rPr>
                        <a:t>0x101</a:t>
                      </a:r>
                      <a:endParaRPr>
                        <a:solidFill>
                          <a:srgbClr val="FF00FF"/>
                        </a:solidFill>
                      </a:endParaRPr>
                    </a:p>
                  </a:txBody>
                  <a:tcPr marT="91425" marB="91425" marR="91425" marL="91425">
                    <a:lnL cap="flat" cmpd="sng" w="38100">
                      <a:solidFill>
                        <a:srgbClr val="FF00FF"/>
                      </a:solidFill>
                      <a:prstDash val="solid"/>
                      <a:round/>
                      <a:headEnd len="sm" w="sm" type="none"/>
                      <a:tailEnd len="sm" w="sm" type="none"/>
                    </a:lnL>
                    <a:lnR cap="flat" cmpd="sng" w="38100">
                      <a:solidFill>
                        <a:srgbClr val="FF00FF"/>
                      </a:solidFill>
                      <a:prstDash val="solid"/>
                      <a:round/>
                      <a:headEnd len="sm" w="sm" type="none"/>
                      <a:tailEnd len="sm" w="sm" type="none"/>
                    </a:lnR>
                    <a:lnT cap="flat" cmpd="sng" w="38100">
                      <a:solidFill>
                        <a:srgbClr val="FF00FF"/>
                      </a:solidFill>
                      <a:prstDash val="solid"/>
                      <a:round/>
                      <a:headEnd len="sm" w="sm" type="none"/>
                      <a:tailEnd len="sm" w="sm" type="none"/>
                    </a:lnT>
                    <a:lnB cap="flat" cmpd="sng" w="38100">
                      <a:solidFill>
                        <a:srgbClr val="FF00FF"/>
                      </a:solidFill>
                      <a:prstDash val="solid"/>
                      <a:round/>
                      <a:headEnd len="sm" w="sm" type="none"/>
                      <a:tailEnd len="sm" w="sm" type="none"/>
                    </a:lnB>
                  </a:tcPr>
                </a:tc>
                <a:tc>
                  <a:txBody>
                    <a:bodyPr/>
                    <a:lstStyle/>
                    <a:p>
                      <a:pPr indent="0" lvl="0" marL="0" rtl="0" algn="l">
                        <a:spcBef>
                          <a:spcPts val="0"/>
                        </a:spcBef>
                        <a:spcAft>
                          <a:spcPts val="0"/>
                        </a:spcAft>
                        <a:buNone/>
                      </a:pPr>
                      <a:r>
                        <a:rPr lang="en">
                          <a:solidFill>
                            <a:srgbClr val="FF00FF"/>
                          </a:solidFill>
                        </a:rPr>
                        <a:t>0x102</a:t>
                      </a:r>
                      <a:endParaRPr>
                        <a:solidFill>
                          <a:srgbClr val="FF00FF"/>
                        </a:solidFill>
                      </a:endParaRPr>
                    </a:p>
                  </a:txBody>
                  <a:tcPr marT="91425" marB="91425" marR="91425" marL="91425">
                    <a:lnL cap="flat" cmpd="sng" w="38100">
                      <a:solidFill>
                        <a:srgbClr val="FF00FF"/>
                      </a:solidFill>
                      <a:prstDash val="solid"/>
                      <a:round/>
                      <a:headEnd len="sm" w="sm" type="none"/>
                      <a:tailEnd len="sm" w="sm" type="none"/>
                    </a:lnL>
                    <a:lnR cap="flat" cmpd="sng" w="38100">
                      <a:solidFill>
                        <a:srgbClr val="FF00FF"/>
                      </a:solidFill>
                      <a:prstDash val="solid"/>
                      <a:round/>
                      <a:headEnd len="sm" w="sm" type="none"/>
                      <a:tailEnd len="sm" w="sm" type="none"/>
                    </a:lnR>
                    <a:lnT cap="flat" cmpd="sng" w="38100">
                      <a:solidFill>
                        <a:srgbClr val="FF00FF"/>
                      </a:solidFill>
                      <a:prstDash val="solid"/>
                      <a:round/>
                      <a:headEnd len="sm" w="sm" type="none"/>
                      <a:tailEnd len="sm" w="sm" type="none"/>
                    </a:lnT>
                    <a:lnB cap="flat" cmpd="sng" w="38100">
                      <a:solidFill>
                        <a:srgbClr val="FF00FF"/>
                      </a:solidFill>
                      <a:prstDash val="solid"/>
                      <a:round/>
                      <a:headEnd len="sm" w="sm" type="none"/>
                      <a:tailEnd len="sm" w="sm" type="none"/>
                    </a:lnB>
                  </a:tcPr>
                </a:tc>
                <a:tc>
                  <a:txBody>
                    <a:bodyPr/>
                    <a:lstStyle/>
                    <a:p>
                      <a:pPr indent="0" lvl="0" marL="0" rtl="0" algn="l">
                        <a:spcBef>
                          <a:spcPts val="0"/>
                        </a:spcBef>
                        <a:spcAft>
                          <a:spcPts val="0"/>
                        </a:spcAft>
                        <a:buNone/>
                      </a:pPr>
                      <a:r>
                        <a:rPr lang="en">
                          <a:solidFill>
                            <a:srgbClr val="FF00FF"/>
                          </a:solidFill>
                        </a:rPr>
                        <a:t>0x103</a:t>
                      </a:r>
                      <a:endParaRPr>
                        <a:solidFill>
                          <a:srgbClr val="FF00FF"/>
                        </a:solidFill>
                      </a:endParaRPr>
                    </a:p>
                  </a:txBody>
                  <a:tcPr marT="91425" marB="91425" marR="91425" marL="91425">
                    <a:lnL cap="flat" cmpd="sng" w="38100">
                      <a:solidFill>
                        <a:srgbClr val="FF00FF"/>
                      </a:solidFill>
                      <a:prstDash val="solid"/>
                      <a:round/>
                      <a:headEnd len="sm" w="sm" type="none"/>
                      <a:tailEnd len="sm" w="sm" type="none"/>
                    </a:lnL>
                    <a:lnR cap="flat" cmpd="sng" w="38100">
                      <a:solidFill>
                        <a:srgbClr val="FF00FF"/>
                      </a:solidFill>
                      <a:prstDash val="solid"/>
                      <a:round/>
                      <a:headEnd len="sm" w="sm" type="none"/>
                      <a:tailEnd len="sm" w="sm" type="none"/>
                    </a:lnR>
                    <a:lnT cap="flat" cmpd="sng" w="38100">
                      <a:solidFill>
                        <a:srgbClr val="FF00FF"/>
                      </a:solidFill>
                      <a:prstDash val="solid"/>
                      <a:round/>
                      <a:headEnd len="sm" w="sm" type="none"/>
                      <a:tailEnd len="sm" w="sm" type="none"/>
                    </a:lnT>
                    <a:lnB cap="flat" cmpd="sng" w="38100">
                      <a:solidFill>
                        <a:srgbClr val="FF00FF"/>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rgbClr val="FF00FF"/>
                        </a:solidFill>
                      </a:endParaRPr>
                    </a:p>
                  </a:txBody>
                  <a:tcPr marT="91425" marB="91425" marR="91425" marL="91425">
                    <a:lnL cap="flat" cmpd="sng" w="38100">
                      <a:solidFill>
                        <a:srgbClr val="FF00FF"/>
                      </a:solidFill>
                      <a:prstDash val="solid"/>
                      <a:round/>
                      <a:headEnd len="sm" w="sm" type="none"/>
                      <a:tailEnd len="sm" w="sm" type="none"/>
                    </a:lnL>
                    <a:lnR cap="flat" cmpd="sng" w="38100">
                      <a:solidFill>
                        <a:srgbClr val="FF00FF"/>
                      </a:solidFill>
                      <a:prstDash val="solid"/>
                      <a:round/>
                      <a:headEnd len="sm" w="sm" type="none"/>
                      <a:tailEnd len="sm" w="sm" type="none"/>
                    </a:lnR>
                    <a:lnT cap="flat" cmpd="sng" w="38100">
                      <a:solidFill>
                        <a:srgbClr val="FF00FF"/>
                      </a:solidFill>
                      <a:prstDash val="solid"/>
                      <a:round/>
                      <a:headEnd len="sm" w="sm" type="none"/>
                      <a:tailEnd len="sm" w="sm" type="none"/>
                    </a:lnT>
                    <a:lnB cap="flat" cmpd="sng" w="38100">
                      <a:solidFill>
                        <a:srgbClr val="FF00FF"/>
                      </a:solidFill>
                      <a:prstDash val="solid"/>
                      <a:round/>
                      <a:headEnd len="sm" w="sm" type="none"/>
                      <a:tailEnd len="sm" w="sm" type="none"/>
                    </a:lnB>
                  </a:tcPr>
                </a:tc>
              </a:tr>
              <a:tr h="396200">
                <a:tc>
                  <a:txBody>
                    <a:bodyPr/>
                    <a:lstStyle/>
                    <a:p>
                      <a:pPr indent="0" lvl="0" marL="0" rtl="0" algn="l">
                        <a:spcBef>
                          <a:spcPts val="0"/>
                        </a:spcBef>
                        <a:spcAft>
                          <a:spcPts val="0"/>
                        </a:spcAft>
                        <a:buNone/>
                      </a:pPr>
                      <a:r>
                        <a:t/>
                      </a:r>
                      <a:endParaRPr>
                        <a:solidFill>
                          <a:srgbClr val="FF00FF"/>
                        </a:solidFill>
                      </a:endParaRPr>
                    </a:p>
                  </a:txBody>
                  <a:tcPr marT="91425" marB="91425" marR="91425" marL="91425">
                    <a:lnL cap="flat" cmpd="sng" w="38100">
                      <a:solidFill>
                        <a:srgbClr val="FF00FF"/>
                      </a:solidFill>
                      <a:prstDash val="solid"/>
                      <a:round/>
                      <a:headEnd len="sm" w="sm" type="none"/>
                      <a:tailEnd len="sm" w="sm" type="none"/>
                    </a:lnL>
                    <a:lnR cap="flat" cmpd="sng" w="38100">
                      <a:solidFill>
                        <a:srgbClr val="FF00FF"/>
                      </a:solidFill>
                      <a:prstDash val="solid"/>
                      <a:round/>
                      <a:headEnd len="sm" w="sm" type="none"/>
                      <a:tailEnd len="sm" w="sm" type="none"/>
                    </a:lnR>
                    <a:lnT cap="flat" cmpd="sng" w="38100">
                      <a:solidFill>
                        <a:srgbClr val="FF00FF"/>
                      </a:solidFill>
                      <a:prstDash val="solid"/>
                      <a:round/>
                      <a:headEnd len="sm" w="sm" type="none"/>
                      <a:tailEnd len="sm" w="sm" type="none"/>
                    </a:lnT>
                    <a:lnB cap="flat" cmpd="sng" w="38100">
                      <a:solidFill>
                        <a:srgbClr val="FF00FF"/>
                      </a:solidFill>
                      <a:prstDash val="solid"/>
                      <a:round/>
                      <a:headEnd len="sm" w="sm" type="none"/>
                      <a:tailEnd len="sm" w="sm" type="none"/>
                    </a:lnB>
                  </a:tcPr>
                </a:tc>
                <a:tc>
                  <a:txBody>
                    <a:bodyPr/>
                    <a:lstStyle/>
                    <a:p>
                      <a:pPr indent="0" lvl="0" marL="0" rtl="0" algn="l">
                        <a:spcBef>
                          <a:spcPts val="0"/>
                        </a:spcBef>
                        <a:spcAft>
                          <a:spcPts val="0"/>
                        </a:spcAft>
                        <a:buNone/>
                      </a:pPr>
                      <a:r>
                        <a:rPr lang="en">
                          <a:solidFill>
                            <a:srgbClr val="FF00FF"/>
                          </a:solidFill>
                        </a:rPr>
                        <a:t>67</a:t>
                      </a:r>
                      <a:endParaRPr>
                        <a:solidFill>
                          <a:srgbClr val="FF00FF"/>
                        </a:solidFill>
                      </a:endParaRPr>
                    </a:p>
                  </a:txBody>
                  <a:tcPr marT="91425" marB="91425" marR="91425" marL="91425">
                    <a:lnL cap="flat" cmpd="sng" w="38100">
                      <a:solidFill>
                        <a:srgbClr val="FF00FF"/>
                      </a:solidFill>
                      <a:prstDash val="solid"/>
                      <a:round/>
                      <a:headEnd len="sm" w="sm" type="none"/>
                      <a:tailEnd len="sm" w="sm" type="none"/>
                    </a:lnL>
                    <a:lnR cap="flat" cmpd="sng" w="38100">
                      <a:solidFill>
                        <a:srgbClr val="FF00FF"/>
                      </a:solidFill>
                      <a:prstDash val="solid"/>
                      <a:round/>
                      <a:headEnd len="sm" w="sm" type="none"/>
                      <a:tailEnd len="sm" w="sm" type="none"/>
                    </a:lnR>
                    <a:lnT cap="flat" cmpd="sng" w="38100">
                      <a:solidFill>
                        <a:srgbClr val="FF00FF"/>
                      </a:solidFill>
                      <a:prstDash val="solid"/>
                      <a:round/>
                      <a:headEnd len="sm" w="sm" type="none"/>
                      <a:tailEnd len="sm" w="sm" type="none"/>
                    </a:lnT>
                    <a:lnB cap="flat" cmpd="sng" w="38100">
                      <a:solidFill>
                        <a:srgbClr val="FF00FF"/>
                      </a:solidFill>
                      <a:prstDash val="solid"/>
                      <a:round/>
                      <a:headEnd len="sm" w="sm" type="none"/>
                      <a:tailEnd len="sm" w="sm" type="none"/>
                    </a:lnB>
                  </a:tcPr>
                </a:tc>
                <a:tc>
                  <a:txBody>
                    <a:bodyPr/>
                    <a:lstStyle/>
                    <a:p>
                      <a:pPr indent="0" lvl="0" marL="0" rtl="0" algn="l">
                        <a:spcBef>
                          <a:spcPts val="0"/>
                        </a:spcBef>
                        <a:spcAft>
                          <a:spcPts val="0"/>
                        </a:spcAft>
                        <a:buNone/>
                      </a:pPr>
                      <a:r>
                        <a:rPr lang="en">
                          <a:solidFill>
                            <a:srgbClr val="FF00FF"/>
                          </a:solidFill>
                        </a:rPr>
                        <a:t>45</a:t>
                      </a:r>
                      <a:endParaRPr>
                        <a:solidFill>
                          <a:srgbClr val="FF00FF"/>
                        </a:solidFill>
                      </a:endParaRPr>
                    </a:p>
                  </a:txBody>
                  <a:tcPr marT="91425" marB="91425" marR="91425" marL="91425">
                    <a:lnL cap="flat" cmpd="sng" w="38100">
                      <a:solidFill>
                        <a:srgbClr val="FF00FF"/>
                      </a:solidFill>
                      <a:prstDash val="solid"/>
                      <a:round/>
                      <a:headEnd len="sm" w="sm" type="none"/>
                      <a:tailEnd len="sm" w="sm" type="none"/>
                    </a:lnL>
                    <a:lnR cap="flat" cmpd="sng" w="38100">
                      <a:solidFill>
                        <a:srgbClr val="FF00FF"/>
                      </a:solidFill>
                      <a:prstDash val="solid"/>
                      <a:round/>
                      <a:headEnd len="sm" w="sm" type="none"/>
                      <a:tailEnd len="sm" w="sm" type="none"/>
                    </a:lnR>
                    <a:lnT cap="flat" cmpd="sng" w="38100">
                      <a:solidFill>
                        <a:srgbClr val="FF00FF"/>
                      </a:solidFill>
                      <a:prstDash val="solid"/>
                      <a:round/>
                      <a:headEnd len="sm" w="sm" type="none"/>
                      <a:tailEnd len="sm" w="sm" type="none"/>
                    </a:lnT>
                    <a:lnB cap="flat" cmpd="sng" w="38100">
                      <a:solidFill>
                        <a:srgbClr val="FF00FF"/>
                      </a:solidFill>
                      <a:prstDash val="solid"/>
                      <a:round/>
                      <a:headEnd len="sm" w="sm" type="none"/>
                      <a:tailEnd len="sm" w="sm" type="none"/>
                    </a:lnB>
                  </a:tcPr>
                </a:tc>
                <a:tc>
                  <a:txBody>
                    <a:bodyPr/>
                    <a:lstStyle/>
                    <a:p>
                      <a:pPr indent="0" lvl="0" marL="0" rtl="0" algn="l">
                        <a:spcBef>
                          <a:spcPts val="0"/>
                        </a:spcBef>
                        <a:spcAft>
                          <a:spcPts val="0"/>
                        </a:spcAft>
                        <a:buNone/>
                      </a:pPr>
                      <a:r>
                        <a:rPr lang="en">
                          <a:solidFill>
                            <a:srgbClr val="FF00FF"/>
                          </a:solidFill>
                        </a:rPr>
                        <a:t>23</a:t>
                      </a:r>
                      <a:endParaRPr>
                        <a:solidFill>
                          <a:srgbClr val="FF00FF"/>
                        </a:solidFill>
                      </a:endParaRPr>
                    </a:p>
                  </a:txBody>
                  <a:tcPr marT="91425" marB="91425" marR="91425" marL="91425">
                    <a:lnL cap="flat" cmpd="sng" w="38100">
                      <a:solidFill>
                        <a:srgbClr val="FF00FF"/>
                      </a:solidFill>
                      <a:prstDash val="solid"/>
                      <a:round/>
                      <a:headEnd len="sm" w="sm" type="none"/>
                      <a:tailEnd len="sm" w="sm" type="none"/>
                    </a:lnL>
                    <a:lnR cap="flat" cmpd="sng" w="38100">
                      <a:solidFill>
                        <a:srgbClr val="FF00FF"/>
                      </a:solidFill>
                      <a:prstDash val="solid"/>
                      <a:round/>
                      <a:headEnd len="sm" w="sm" type="none"/>
                      <a:tailEnd len="sm" w="sm" type="none"/>
                    </a:lnR>
                    <a:lnT cap="flat" cmpd="sng" w="38100">
                      <a:solidFill>
                        <a:srgbClr val="FF00FF"/>
                      </a:solidFill>
                      <a:prstDash val="solid"/>
                      <a:round/>
                      <a:headEnd len="sm" w="sm" type="none"/>
                      <a:tailEnd len="sm" w="sm" type="none"/>
                    </a:lnT>
                    <a:lnB cap="flat" cmpd="sng" w="38100">
                      <a:solidFill>
                        <a:srgbClr val="FF00FF"/>
                      </a:solidFill>
                      <a:prstDash val="solid"/>
                      <a:round/>
                      <a:headEnd len="sm" w="sm" type="none"/>
                      <a:tailEnd len="sm" w="sm" type="none"/>
                    </a:lnB>
                  </a:tcPr>
                </a:tc>
                <a:tc>
                  <a:txBody>
                    <a:bodyPr/>
                    <a:lstStyle/>
                    <a:p>
                      <a:pPr indent="0" lvl="0" marL="0" rtl="0" algn="l">
                        <a:spcBef>
                          <a:spcPts val="0"/>
                        </a:spcBef>
                        <a:spcAft>
                          <a:spcPts val="0"/>
                        </a:spcAft>
                        <a:buNone/>
                      </a:pPr>
                      <a:r>
                        <a:rPr lang="en">
                          <a:solidFill>
                            <a:srgbClr val="FF00FF"/>
                          </a:solidFill>
                        </a:rPr>
                        <a:t>01</a:t>
                      </a:r>
                      <a:endParaRPr>
                        <a:solidFill>
                          <a:srgbClr val="FF00FF"/>
                        </a:solidFill>
                      </a:endParaRPr>
                    </a:p>
                  </a:txBody>
                  <a:tcPr marT="91425" marB="91425" marR="91425" marL="91425">
                    <a:lnL cap="flat" cmpd="sng" w="38100">
                      <a:solidFill>
                        <a:srgbClr val="FF00FF"/>
                      </a:solidFill>
                      <a:prstDash val="solid"/>
                      <a:round/>
                      <a:headEnd len="sm" w="sm" type="none"/>
                      <a:tailEnd len="sm" w="sm" type="none"/>
                    </a:lnL>
                    <a:lnR cap="flat" cmpd="sng" w="38100">
                      <a:solidFill>
                        <a:srgbClr val="FF00FF"/>
                      </a:solidFill>
                      <a:prstDash val="solid"/>
                      <a:round/>
                      <a:headEnd len="sm" w="sm" type="none"/>
                      <a:tailEnd len="sm" w="sm" type="none"/>
                    </a:lnR>
                    <a:lnT cap="flat" cmpd="sng" w="38100">
                      <a:solidFill>
                        <a:srgbClr val="FF00FF"/>
                      </a:solidFill>
                      <a:prstDash val="solid"/>
                      <a:round/>
                      <a:headEnd len="sm" w="sm" type="none"/>
                      <a:tailEnd len="sm" w="sm" type="none"/>
                    </a:lnT>
                    <a:lnB cap="flat" cmpd="sng" w="38100">
                      <a:solidFill>
                        <a:srgbClr val="FF00FF"/>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rgbClr val="FF00FF"/>
                        </a:solidFill>
                      </a:endParaRPr>
                    </a:p>
                  </a:txBody>
                  <a:tcPr marT="91425" marB="91425" marR="91425" marL="91425">
                    <a:lnL cap="flat" cmpd="sng" w="38100">
                      <a:solidFill>
                        <a:srgbClr val="FF00FF"/>
                      </a:solidFill>
                      <a:prstDash val="solid"/>
                      <a:round/>
                      <a:headEnd len="sm" w="sm" type="none"/>
                      <a:tailEnd len="sm" w="sm" type="none"/>
                    </a:lnL>
                    <a:lnR cap="flat" cmpd="sng" w="38100">
                      <a:solidFill>
                        <a:srgbClr val="FF00FF"/>
                      </a:solidFill>
                      <a:prstDash val="solid"/>
                      <a:round/>
                      <a:headEnd len="sm" w="sm" type="none"/>
                      <a:tailEnd len="sm" w="sm" type="none"/>
                    </a:lnR>
                    <a:lnT cap="flat" cmpd="sng" w="38100">
                      <a:solidFill>
                        <a:srgbClr val="FF00FF"/>
                      </a:solidFill>
                      <a:prstDash val="solid"/>
                      <a:round/>
                      <a:headEnd len="sm" w="sm" type="none"/>
                      <a:tailEnd len="sm" w="sm" type="none"/>
                    </a:lnT>
                    <a:lnB cap="flat" cmpd="sng" w="38100">
                      <a:solidFill>
                        <a:srgbClr val="FF00FF"/>
                      </a:solidFill>
                      <a:prstDash val="solid"/>
                      <a:round/>
                      <a:headEnd len="sm" w="sm" type="none"/>
                      <a:tailEnd len="sm" w="sm" type="none"/>
                    </a:lnB>
                  </a:tcPr>
                </a:tc>
              </a:tr>
            </a:tbl>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5" name="Shape 375"/>
        <p:cNvGrpSpPr/>
        <p:nvPr/>
      </p:nvGrpSpPr>
      <p:grpSpPr>
        <a:xfrm>
          <a:off x="0" y="0"/>
          <a:ext cx="0" cy="0"/>
          <a:chOff x="0" y="0"/>
          <a:chExt cx="0" cy="0"/>
        </a:xfrm>
      </p:grpSpPr>
      <p:sp>
        <p:nvSpPr>
          <p:cNvPr id="376" name="Google Shape;376;p37"/>
          <p:cNvSpPr txBox="1"/>
          <p:nvPr>
            <p:ph type="title"/>
          </p:nvPr>
        </p:nvSpPr>
        <p:spPr>
          <a:xfrm>
            <a:off x="-125" y="0"/>
            <a:ext cx="9144000" cy="6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1820"/>
              <a:t>ARM Instruction Sets are Reduced Instruction Set Computer (RISC) Architecture</a:t>
            </a:r>
            <a:endParaRPr sz="1820"/>
          </a:p>
        </p:txBody>
      </p:sp>
      <p:sp>
        <p:nvSpPr>
          <p:cNvPr id="377" name="Google Shape;377;p3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Number of common instruction sets is kept small.</a:t>
            </a:r>
            <a:endParaRPr/>
          </a:p>
          <a:p>
            <a:pPr indent="0" lvl="0" marL="0" rtl="0" algn="l">
              <a:spcBef>
                <a:spcPts val="1000"/>
              </a:spcBef>
              <a:spcAft>
                <a:spcPts val="0"/>
              </a:spcAft>
              <a:buNone/>
            </a:pPr>
            <a:r>
              <a:rPr lang="en"/>
              <a:t>Less hardware required to decode the instruction.</a:t>
            </a:r>
            <a:endParaRPr/>
          </a:p>
          <a:p>
            <a:pPr indent="0" lvl="0" marL="0" rtl="0" algn="l">
              <a:spcBef>
                <a:spcPts val="1000"/>
              </a:spcBef>
              <a:spcAft>
                <a:spcPts val="1000"/>
              </a:spcAft>
              <a:buNone/>
            </a:pPr>
            <a:r>
              <a:rPr lang="en"/>
              <a:t>E.g. 64 simple instructions only require 6 bits (log</a:t>
            </a:r>
            <a:r>
              <a:rPr baseline="-25000" lang="en"/>
              <a:t>2</a:t>
            </a:r>
            <a:r>
              <a:rPr lang="en"/>
              <a:t>64 = 6)</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1" name="Shape 381"/>
        <p:cNvGrpSpPr/>
        <p:nvPr/>
      </p:nvGrpSpPr>
      <p:grpSpPr>
        <a:xfrm>
          <a:off x="0" y="0"/>
          <a:ext cx="0" cy="0"/>
          <a:chOff x="0" y="0"/>
          <a:chExt cx="0" cy="0"/>
        </a:xfrm>
      </p:grpSpPr>
      <p:sp>
        <p:nvSpPr>
          <p:cNvPr id="382" name="Google Shape;382;p38"/>
          <p:cNvSpPr txBox="1"/>
          <p:nvPr>
            <p:ph type="title"/>
          </p:nvPr>
        </p:nvSpPr>
        <p:spPr>
          <a:xfrm>
            <a:off x="1540475" y="2227050"/>
            <a:ext cx="72918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Register Operations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6" name="Shape 386"/>
        <p:cNvGrpSpPr/>
        <p:nvPr/>
      </p:nvGrpSpPr>
      <p:grpSpPr>
        <a:xfrm>
          <a:off x="0" y="0"/>
          <a:ext cx="0" cy="0"/>
          <a:chOff x="0" y="0"/>
          <a:chExt cx="0" cy="0"/>
        </a:xfrm>
      </p:grpSpPr>
      <p:sp>
        <p:nvSpPr>
          <p:cNvPr id="387" name="Google Shape;387;p39"/>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ARMv7</a:t>
            </a:r>
            <a:endParaRPr/>
          </a:p>
        </p:txBody>
      </p:sp>
      <p:sp>
        <p:nvSpPr>
          <p:cNvPr id="388" name="Google Shape;388;p3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92500" lnSpcReduction="10000"/>
          </a:bodyPr>
          <a:lstStyle/>
          <a:p>
            <a:pPr indent="0" lvl="0" marL="0" rtl="0" algn="l">
              <a:spcBef>
                <a:spcPts val="0"/>
              </a:spcBef>
              <a:spcAft>
                <a:spcPts val="0"/>
              </a:spcAft>
              <a:buClr>
                <a:schemeClr val="dk1"/>
              </a:buClr>
              <a:buSzPct val="52380"/>
              <a:buFont typeface="Arial"/>
              <a:buNone/>
            </a:pPr>
            <a:r>
              <a:rPr lang="en"/>
              <a:t>ARMv7 has 16 general-purpose registers (R0-R15). Some of these have special purposes:</a:t>
            </a:r>
            <a:endParaRPr/>
          </a:p>
          <a:p>
            <a:pPr indent="-351948" lvl="0" marL="457200" rtl="0" algn="l">
              <a:spcBef>
                <a:spcPts val="1000"/>
              </a:spcBef>
              <a:spcAft>
                <a:spcPts val="0"/>
              </a:spcAft>
              <a:buSzPct val="100000"/>
              <a:buChar char="●"/>
            </a:pPr>
            <a:r>
              <a:rPr lang="en"/>
              <a:t>R0-R12: General-purpose registers for data manipulation.</a:t>
            </a:r>
            <a:endParaRPr/>
          </a:p>
          <a:p>
            <a:pPr indent="-351948" lvl="0" marL="457200" rtl="0" algn="l">
              <a:spcBef>
                <a:spcPts val="1000"/>
              </a:spcBef>
              <a:spcAft>
                <a:spcPts val="0"/>
              </a:spcAft>
              <a:buSzPct val="100000"/>
              <a:buChar char="●"/>
            </a:pPr>
            <a:r>
              <a:rPr lang="en"/>
              <a:t>R13 (SP): Stack Pointer (points to the top of the stack).</a:t>
            </a:r>
            <a:endParaRPr/>
          </a:p>
          <a:p>
            <a:pPr indent="-351948" lvl="0" marL="457200" rtl="0" algn="l">
              <a:spcBef>
                <a:spcPts val="1000"/>
              </a:spcBef>
              <a:spcAft>
                <a:spcPts val="0"/>
              </a:spcAft>
              <a:buSzPct val="100000"/>
              <a:buChar char="●"/>
            </a:pPr>
            <a:r>
              <a:rPr lang="en"/>
              <a:t>R14 (LR): Link Register (stores the return address for functions).</a:t>
            </a:r>
            <a:endParaRPr/>
          </a:p>
          <a:p>
            <a:pPr indent="-351948" lvl="0" marL="457200" rtl="0" algn="l">
              <a:spcBef>
                <a:spcPts val="1000"/>
              </a:spcBef>
              <a:spcAft>
                <a:spcPts val="0"/>
              </a:spcAft>
              <a:buSzPct val="100000"/>
              <a:buChar char="●"/>
            </a:pPr>
            <a:r>
              <a:rPr lang="en"/>
              <a:t>R15 (PC): Program Counter (points to the next instruction to execute).</a:t>
            </a:r>
            <a:endParaRPr/>
          </a:p>
          <a:p>
            <a:pPr indent="0" lvl="0" marL="0" rtl="0" algn="l">
              <a:spcBef>
                <a:spcPts val="1000"/>
              </a:spcBef>
              <a:spcAft>
                <a:spcPts val="100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2" name="Shape 392"/>
        <p:cNvGrpSpPr/>
        <p:nvPr/>
      </p:nvGrpSpPr>
      <p:grpSpPr>
        <a:xfrm>
          <a:off x="0" y="0"/>
          <a:ext cx="0" cy="0"/>
          <a:chOff x="0" y="0"/>
          <a:chExt cx="0" cy="0"/>
        </a:xfrm>
      </p:grpSpPr>
      <p:sp>
        <p:nvSpPr>
          <p:cNvPr id="393" name="Google Shape;393;p40"/>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Examples of Instructions</a:t>
            </a:r>
            <a:endParaRPr/>
          </a:p>
        </p:txBody>
      </p:sp>
      <p:sp>
        <p:nvSpPr>
          <p:cNvPr id="394" name="Google Shape;394;p40"/>
          <p:cNvSpPr txBox="1"/>
          <p:nvPr>
            <p:ph idx="1" type="body"/>
          </p:nvPr>
        </p:nvSpPr>
        <p:spPr>
          <a:xfrm>
            <a:off x="311700" y="1152475"/>
            <a:ext cx="42954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ADD</a:t>
            </a:r>
            <a:endParaRPr/>
          </a:p>
          <a:p>
            <a:pPr indent="0" lvl="0" marL="0" rtl="0" algn="l">
              <a:spcBef>
                <a:spcPts val="1000"/>
              </a:spcBef>
              <a:spcAft>
                <a:spcPts val="0"/>
              </a:spcAft>
              <a:buNone/>
            </a:pPr>
            <a:r>
              <a:rPr b="1" lang="en"/>
              <a:t>HLL (High-level Language) Code:</a:t>
            </a:r>
            <a:endParaRPr b="1"/>
          </a:p>
          <a:p>
            <a:pPr indent="0" lvl="0" marL="0" rtl="0" algn="l">
              <a:spcBef>
                <a:spcPts val="1000"/>
              </a:spcBef>
              <a:spcAft>
                <a:spcPts val="0"/>
              </a:spcAft>
              <a:buNone/>
            </a:pPr>
            <a:r>
              <a:rPr lang="en"/>
              <a:t>a = b + c</a:t>
            </a:r>
            <a:endParaRPr/>
          </a:p>
          <a:p>
            <a:pPr indent="0" lvl="0" marL="0" rtl="0" algn="l">
              <a:spcBef>
                <a:spcPts val="1000"/>
              </a:spcBef>
              <a:spcAft>
                <a:spcPts val="0"/>
              </a:spcAft>
              <a:buNone/>
            </a:pPr>
            <a:r>
              <a:rPr b="1" lang="en"/>
              <a:t>ARM Assembly Code:</a:t>
            </a:r>
            <a:endParaRPr b="1"/>
          </a:p>
          <a:p>
            <a:pPr indent="0" lvl="0" marL="0" rtl="0" algn="l">
              <a:spcBef>
                <a:spcPts val="1000"/>
              </a:spcBef>
              <a:spcAft>
                <a:spcPts val="1000"/>
              </a:spcAft>
              <a:buNone/>
            </a:pPr>
            <a:r>
              <a:rPr lang="en"/>
              <a:t>ADD a, b, c</a:t>
            </a:r>
            <a:endParaRPr/>
          </a:p>
        </p:txBody>
      </p:sp>
      <p:sp>
        <p:nvSpPr>
          <p:cNvPr id="395" name="Google Shape;395;p40"/>
          <p:cNvSpPr txBox="1"/>
          <p:nvPr>
            <p:ph idx="1" type="body"/>
          </p:nvPr>
        </p:nvSpPr>
        <p:spPr>
          <a:xfrm>
            <a:off x="4607100" y="1152475"/>
            <a:ext cx="42954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SUBTRACT</a:t>
            </a:r>
            <a:endParaRPr/>
          </a:p>
          <a:p>
            <a:pPr indent="0" lvl="0" marL="0" rtl="0" algn="l">
              <a:spcBef>
                <a:spcPts val="1000"/>
              </a:spcBef>
              <a:spcAft>
                <a:spcPts val="0"/>
              </a:spcAft>
              <a:buNone/>
            </a:pPr>
            <a:r>
              <a:rPr b="1" lang="en"/>
              <a:t>HLL (High-level Language) Code:</a:t>
            </a:r>
            <a:endParaRPr b="1"/>
          </a:p>
          <a:p>
            <a:pPr indent="0" lvl="0" marL="0" rtl="0" algn="l">
              <a:spcBef>
                <a:spcPts val="1000"/>
              </a:spcBef>
              <a:spcAft>
                <a:spcPts val="0"/>
              </a:spcAft>
              <a:buNone/>
            </a:pPr>
            <a:r>
              <a:rPr lang="en"/>
              <a:t>a = b - c</a:t>
            </a:r>
            <a:endParaRPr/>
          </a:p>
          <a:p>
            <a:pPr indent="0" lvl="0" marL="0" rtl="0" algn="l">
              <a:spcBef>
                <a:spcPts val="1000"/>
              </a:spcBef>
              <a:spcAft>
                <a:spcPts val="0"/>
              </a:spcAft>
              <a:buNone/>
            </a:pPr>
            <a:r>
              <a:rPr b="1" lang="en"/>
              <a:t>ARM Assembly Code:</a:t>
            </a:r>
            <a:endParaRPr b="1"/>
          </a:p>
          <a:p>
            <a:pPr indent="0" lvl="0" marL="0" rtl="0" algn="l">
              <a:spcBef>
                <a:spcPts val="1000"/>
              </a:spcBef>
              <a:spcAft>
                <a:spcPts val="1000"/>
              </a:spcAft>
              <a:buNone/>
            </a:pPr>
            <a:r>
              <a:rPr lang="en"/>
              <a:t>SUB a, b, c   </a:t>
            </a:r>
            <a:r>
              <a:rPr i="1" lang="en"/>
              <a:t>@ a = b - c</a:t>
            </a:r>
            <a:endParaRPr i="1"/>
          </a:p>
        </p:txBody>
      </p:sp>
      <p:sp>
        <p:nvSpPr>
          <p:cNvPr id="396" name="Google Shape;396;p40"/>
          <p:cNvSpPr/>
          <p:nvPr/>
        </p:nvSpPr>
        <p:spPr>
          <a:xfrm>
            <a:off x="6300924" y="3540625"/>
            <a:ext cx="249600" cy="447600"/>
          </a:xfrm>
          <a:prstGeom prst="wedgeEllipseCallout">
            <a:avLst>
              <a:gd fmla="val -90024" name="adj1"/>
              <a:gd fmla="val 125402" name="adj2"/>
            </a:avLst>
          </a:prstGeom>
          <a:noFill/>
          <a:ln cap="flat" cmpd="sng" w="9525">
            <a:solidFill>
              <a:srgbClr val="FF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40"/>
          <p:cNvSpPr txBox="1"/>
          <p:nvPr/>
        </p:nvSpPr>
        <p:spPr>
          <a:xfrm>
            <a:off x="5443525" y="4054650"/>
            <a:ext cx="1504200" cy="44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00FF"/>
                </a:solidFill>
                <a:latin typeface="Avenir"/>
                <a:ea typeface="Avenir"/>
                <a:cs typeface="Avenir"/>
                <a:sym typeface="Avenir"/>
              </a:rPr>
              <a:t>Start of the comment</a:t>
            </a:r>
            <a:endParaRPr>
              <a:solidFill>
                <a:srgbClr val="FF00FF"/>
              </a:solidFill>
              <a:latin typeface="Avenir"/>
              <a:ea typeface="Avenir"/>
              <a:cs typeface="Avenir"/>
              <a:sym typeface="Avenir"/>
            </a:endParaRPr>
          </a:p>
        </p:txBody>
      </p:sp>
      <p:sp>
        <p:nvSpPr>
          <p:cNvPr id="398" name="Google Shape;398;p40"/>
          <p:cNvSpPr/>
          <p:nvPr/>
        </p:nvSpPr>
        <p:spPr>
          <a:xfrm>
            <a:off x="6550513" y="3540626"/>
            <a:ext cx="1137300" cy="447600"/>
          </a:xfrm>
          <a:prstGeom prst="wedgeRoundRectCallout">
            <a:avLst>
              <a:gd fmla="val 85471" name="adj1"/>
              <a:gd fmla="val 151625" name="adj2"/>
              <a:gd fmla="val 0" name="adj3"/>
            </a:avLst>
          </a:prstGeom>
          <a:no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40"/>
          <p:cNvSpPr txBox="1"/>
          <p:nvPr/>
        </p:nvSpPr>
        <p:spPr>
          <a:xfrm>
            <a:off x="7398300" y="4186725"/>
            <a:ext cx="1504200" cy="44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FF"/>
                </a:solidFill>
                <a:latin typeface="Avenir"/>
                <a:ea typeface="Avenir"/>
                <a:cs typeface="Avenir"/>
                <a:sym typeface="Avenir"/>
              </a:rPr>
              <a:t>Comment</a:t>
            </a:r>
            <a:endParaRPr>
              <a:solidFill>
                <a:srgbClr val="0000FF"/>
              </a:solidFill>
              <a:latin typeface="Avenir"/>
              <a:ea typeface="Avenir"/>
              <a:cs typeface="Avenir"/>
              <a:sym typeface="Aveni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sp>
        <p:nvSpPr>
          <p:cNvPr id="404" name="Google Shape;404;p41"/>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Note</a:t>
            </a:r>
            <a:endParaRPr/>
          </a:p>
        </p:txBody>
      </p:sp>
      <p:sp>
        <p:nvSpPr>
          <p:cNvPr id="405" name="Google Shape;405;p4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There are a few differences between book and how we will execute Assembly program in the CPUlator.</a:t>
            </a:r>
            <a:endParaRPr/>
          </a:p>
          <a:p>
            <a:pPr indent="0" lvl="0" marL="0" rtl="0" algn="l">
              <a:spcBef>
                <a:spcPts val="1000"/>
              </a:spcBef>
              <a:spcAft>
                <a:spcPts val="0"/>
              </a:spcAft>
              <a:buNone/>
            </a:pPr>
            <a:r>
              <a:rPr lang="en"/>
              <a:t>In the book, </a:t>
            </a:r>
            <a:endParaRPr/>
          </a:p>
          <a:p>
            <a:pPr indent="457200" lvl="0" marL="0" rtl="0" algn="l">
              <a:spcBef>
                <a:spcPts val="1000"/>
              </a:spcBef>
              <a:spcAft>
                <a:spcPts val="0"/>
              </a:spcAft>
              <a:buNone/>
            </a:pPr>
            <a:r>
              <a:rPr lang="en"/>
              <a:t>OPCODE may be different. </a:t>
            </a:r>
            <a:endParaRPr/>
          </a:p>
          <a:p>
            <a:pPr indent="457200" lvl="0" marL="0" rtl="0" algn="l">
              <a:spcBef>
                <a:spcPts val="1000"/>
              </a:spcBef>
              <a:spcAft>
                <a:spcPts val="0"/>
              </a:spcAft>
              <a:buNone/>
            </a:pPr>
            <a:r>
              <a:rPr lang="en"/>
              <a:t>Comments start with ;</a:t>
            </a:r>
            <a:endParaRPr/>
          </a:p>
          <a:p>
            <a:pPr indent="0" lvl="0" marL="0" rtl="0" algn="l">
              <a:spcBef>
                <a:spcPts val="1000"/>
              </a:spcBef>
              <a:spcAft>
                <a:spcPts val="1000"/>
              </a:spcAft>
              <a:buNone/>
            </a:pPr>
            <a:r>
              <a:rPr lang="en"/>
              <a:t>In CPUlator, comments start with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9" name="Shape 409"/>
        <p:cNvGrpSpPr/>
        <p:nvPr/>
      </p:nvGrpSpPr>
      <p:grpSpPr>
        <a:xfrm>
          <a:off x="0" y="0"/>
          <a:ext cx="0" cy="0"/>
          <a:chOff x="0" y="0"/>
          <a:chExt cx="0" cy="0"/>
        </a:xfrm>
      </p:grpSpPr>
      <p:sp>
        <p:nvSpPr>
          <p:cNvPr id="410" name="Google Shape;410;p42"/>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Register Specific Instructions</a:t>
            </a:r>
            <a:endParaRPr/>
          </a:p>
        </p:txBody>
      </p:sp>
      <p:sp>
        <p:nvSpPr>
          <p:cNvPr id="411" name="Google Shape;411;p4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61950" lvl="0" marL="457200" rtl="0" algn="l">
              <a:spcBef>
                <a:spcPts val="1000"/>
              </a:spcBef>
              <a:spcAft>
                <a:spcPts val="0"/>
              </a:spcAft>
              <a:buSzPts val="2100"/>
              <a:buChar char="●"/>
            </a:pPr>
            <a:r>
              <a:rPr lang="en"/>
              <a:t>MOV: Move data between registers or a constant into a register.</a:t>
            </a:r>
            <a:endParaRPr/>
          </a:p>
          <a:p>
            <a:pPr indent="-361950" lvl="0" marL="457200" rtl="0" algn="l">
              <a:spcBef>
                <a:spcPts val="1000"/>
              </a:spcBef>
              <a:spcAft>
                <a:spcPts val="0"/>
              </a:spcAft>
              <a:buSzPts val="2100"/>
              <a:buChar char="●"/>
            </a:pPr>
            <a:r>
              <a:rPr lang="en"/>
              <a:t>LDR: Load data from memory into a register.</a:t>
            </a:r>
            <a:endParaRPr/>
          </a:p>
          <a:p>
            <a:pPr indent="-361950" lvl="0" marL="457200" rtl="0" algn="l">
              <a:spcBef>
                <a:spcPts val="1000"/>
              </a:spcBef>
              <a:spcAft>
                <a:spcPts val="1000"/>
              </a:spcAft>
              <a:buSzPts val="2100"/>
              <a:buChar char="●"/>
            </a:pPr>
            <a:r>
              <a:rPr lang="en"/>
              <a:t>STR: Store data from a register into memory.</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5" name="Shape 415"/>
        <p:cNvGrpSpPr/>
        <p:nvPr/>
      </p:nvGrpSpPr>
      <p:grpSpPr>
        <a:xfrm>
          <a:off x="0" y="0"/>
          <a:ext cx="0" cy="0"/>
          <a:chOff x="0" y="0"/>
          <a:chExt cx="0" cy="0"/>
        </a:xfrm>
      </p:grpSpPr>
      <p:sp>
        <p:nvSpPr>
          <p:cNvPr id="416" name="Google Shape;416;p4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Initialize using Immediates</a:t>
            </a:r>
            <a:endParaRPr/>
          </a:p>
        </p:txBody>
      </p:sp>
      <p:sp>
        <p:nvSpPr>
          <p:cNvPr id="417" name="Google Shape;417;p43"/>
          <p:cNvSpPr txBox="1"/>
          <p:nvPr>
            <p:ph idx="1" type="body"/>
          </p:nvPr>
        </p:nvSpPr>
        <p:spPr>
          <a:xfrm>
            <a:off x="311700" y="1566175"/>
            <a:ext cx="4226400" cy="30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  = 0;</a:t>
            </a:r>
            <a:endParaRPr/>
          </a:p>
          <a:p>
            <a:pPr indent="0" lvl="0" marL="0" rtl="0" algn="l">
              <a:spcBef>
                <a:spcPts val="0"/>
              </a:spcBef>
              <a:spcAft>
                <a:spcPts val="0"/>
              </a:spcAft>
              <a:buNone/>
            </a:pPr>
            <a:r>
              <a:rPr lang="en"/>
              <a:t>x = 4080;</a:t>
            </a:r>
            <a:endParaRPr/>
          </a:p>
        </p:txBody>
      </p:sp>
      <p:sp>
        <p:nvSpPr>
          <p:cNvPr id="418" name="Google Shape;418;p43"/>
          <p:cNvSpPr txBox="1"/>
          <p:nvPr>
            <p:ph idx="2" type="body"/>
          </p:nvPr>
        </p:nvSpPr>
        <p:spPr>
          <a:xfrm>
            <a:off x="4605900" y="1566300"/>
            <a:ext cx="4226400" cy="30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 R4 = i, R5 = x </a:t>
            </a:r>
            <a:endParaRPr/>
          </a:p>
          <a:p>
            <a:pPr indent="0" lvl="0" marL="0" rtl="0" algn="l">
              <a:spcBef>
                <a:spcPts val="0"/>
              </a:spcBef>
              <a:spcAft>
                <a:spcPts val="0"/>
              </a:spcAft>
              <a:buNone/>
            </a:pPr>
            <a:r>
              <a:rPr lang="en"/>
              <a:t>MOV R4, #0 @ i = 0 </a:t>
            </a:r>
            <a:endParaRPr/>
          </a:p>
          <a:p>
            <a:pPr indent="0" lvl="0" marL="0" rtl="0" algn="l">
              <a:spcBef>
                <a:spcPts val="0"/>
              </a:spcBef>
              <a:spcAft>
                <a:spcPts val="0"/>
              </a:spcAft>
              <a:buNone/>
            </a:pPr>
            <a:r>
              <a:rPr lang="en"/>
              <a:t>MOV R5, #0xFF0 @ x = 4080</a:t>
            </a:r>
            <a:endParaRPr/>
          </a:p>
        </p:txBody>
      </p:sp>
      <p:sp>
        <p:nvSpPr>
          <p:cNvPr id="419" name="Google Shape;419;p43"/>
          <p:cNvSpPr/>
          <p:nvPr/>
        </p:nvSpPr>
        <p:spPr>
          <a:xfrm>
            <a:off x="4605900" y="2281625"/>
            <a:ext cx="660600" cy="726300"/>
          </a:xfrm>
          <a:prstGeom prst="cloudCallout">
            <a:avLst>
              <a:gd fmla="val 51947" name="adj1"/>
              <a:gd fmla="val 84359" name="adj2"/>
            </a:avLst>
          </a:prstGeom>
          <a:noFill/>
          <a:ln cap="flat" cmpd="sng" w="19050">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43"/>
          <p:cNvSpPr txBox="1"/>
          <p:nvPr/>
        </p:nvSpPr>
        <p:spPr>
          <a:xfrm>
            <a:off x="4987475" y="3577700"/>
            <a:ext cx="3046200" cy="63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50D47A"/>
                </a:solidFill>
                <a:latin typeface="Avenir"/>
                <a:ea typeface="Avenir"/>
                <a:cs typeface="Avenir"/>
                <a:sym typeface="Avenir"/>
              </a:rPr>
              <a:t>The move instruction (MOV) is a useful way to initialize register values.</a:t>
            </a:r>
            <a:endParaRPr b="1" sz="1800">
              <a:solidFill>
                <a:srgbClr val="50D47A"/>
              </a:solidFill>
              <a:latin typeface="Avenir"/>
              <a:ea typeface="Avenir"/>
              <a:cs typeface="Avenir"/>
              <a:sym typeface="Aveni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4" name="Shape 424"/>
        <p:cNvGrpSpPr/>
        <p:nvPr/>
      </p:nvGrpSpPr>
      <p:grpSpPr>
        <a:xfrm>
          <a:off x="0" y="0"/>
          <a:ext cx="0" cy="0"/>
          <a:chOff x="0" y="0"/>
          <a:chExt cx="0" cy="0"/>
        </a:xfrm>
      </p:grpSpPr>
      <p:sp>
        <p:nvSpPr>
          <p:cNvPr id="425" name="Google Shape;425;p4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Example 1</a:t>
            </a:r>
            <a:endParaRPr/>
          </a:p>
        </p:txBody>
      </p:sp>
      <p:sp>
        <p:nvSpPr>
          <p:cNvPr id="426" name="Google Shape;426;p44"/>
          <p:cNvSpPr txBox="1"/>
          <p:nvPr>
            <p:ph idx="1" type="body"/>
          </p:nvPr>
        </p:nvSpPr>
        <p:spPr>
          <a:xfrm>
            <a:off x="311825" y="1566300"/>
            <a:ext cx="8520600" cy="30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a:t>.global _start</a:t>
            </a:r>
            <a:endParaRPr/>
          </a:p>
          <a:p>
            <a:pPr indent="0" lvl="0" marL="0" rtl="0" algn="l">
              <a:spcBef>
                <a:spcPts val="0"/>
              </a:spcBef>
              <a:spcAft>
                <a:spcPts val="0"/>
              </a:spcAft>
              <a:buClr>
                <a:schemeClr val="dk1"/>
              </a:buClr>
              <a:buSzPts val="1100"/>
              <a:buFont typeface="Arial"/>
              <a:buNone/>
            </a:pPr>
            <a:r>
              <a:rPr lang="en"/>
              <a:t>_start:</a:t>
            </a:r>
            <a:endParaRPr/>
          </a:p>
          <a:p>
            <a:pPr indent="0" lvl="0" marL="0" rtl="0" algn="l">
              <a:spcBef>
                <a:spcPts val="0"/>
              </a:spcBef>
              <a:spcAft>
                <a:spcPts val="0"/>
              </a:spcAft>
              <a:buClr>
                <a:schemeClr val="dk1"/>
              </a:buClr>
              <a:buSzPts val="1100"/>
              <a:buFont typeface="Arial"/>
              <a:buNone/>
            </a:pPr>
            <a:r>
              <a:rPr lang="en"/>
              <a:t>	</a:t>
            </a:r>
            <a:endParaRPr/>
          </a:p>
          <a:p>
            <a:pPr indent="0" lvl="0" marL="0" rtl="0" algn="l">
              <a:spcBef>
                <a:spcPts val="0"/>
              </a:spcBef>
              <a:spcAft>
                <a:spcPts val="0"/>
              </a:spcAft>
              <a:buClr>
                <a:schemeClr val="dk1"/>
              </a:buClr>
              <a:buSzPts val="1100"/>
              <a:buFont typeface="Arial"/>
              <a:buNone/>
            </a:pPr>
            <a:r>
              <a:rPr lang="en"/>
              <a:t>	MOV R0, #10</a:t>
            </a:r>
            <a:endParaRPr/>
          </a:p>
          <a:p>
            <a:pPr indent="0" lvl="0" marL="0" rtl="0" algn="l">
              <a:spcBef>
                <a:spcPts val="0"/>
              </a:spcBef>
              <a:spcAft>
                <a:spcPts val="0"/>
              </a:spcAft>
              <a:buClr>
                <a:schemeClr val="dk1"/>
              </a:buClr>
              <a:buSzPts val="1100"/>
              <a:buFont typeface="Arial"/>
              <a:buNone/>
            </a:pPr>
            <a:r>
              <a:rPr lang="en"/>
              <a:t>	</a:t>
            </a:r>
            <a:endParaRPr/>
          </a:p>
          <a:p>
            <a:pPr indent="0" lvl="0" marL="0" rtl="0" algn="l">
              <a:spcBef>
                <a:spcPts val="0"/>
              </a:spcBef>
              <a:spcAft>
                <a:spcPts val="0"/>
              </a:spcAft>
              <a:buClr>
                <a:schemeClr val="dk1"/>
              </a:buClr>
              <a:buSzPts val="1100"/>
              <a:buFont typeface="Arial"/>
              <a:buNone/>
            </a:pPr>
            <a:r>
              <a:rPr lang="en"/>
              <a:t>	</a:t>
            </a:r>
            <a:endParaRPr/>
          </a:p>
          <a:p>
            <a:pPr indent="0" lvl="0" marL="0" rtl="0" algn="l">
              <a:spcBef>
                <a:spcPts val="0"/>
              </a:spcBef>
              <a:spcAft>
                <a:spcPts val="0"/>
              </a:spcAft>
              <a:buClr>
                <a:schemeClr val="dk1"/>
              </a:buClr>
              <a:buSzPts val="1100"/>
              <a:buFont typeface="Arial"/>
              <a:buNone/>
            </a:pPr>
            <a:r>
              <a:rPr lang="en"/>
              <a:t>done:</a:t>
            </a:r>
            <a:endParaRPr/>
          </a:p>
          <a:p>
            <a:pPr indent="0" lvl="0" marL="0" rtl="0" algn="l">
              <a:spcBef>
                <a:spcPts val="0"/>
              </a:spcBef>
              <a:spcAft>
                <a:spcPts val="0"/>
              </a:spcAft>
              <a:buNone/>
            </a:pPr>
            <a:r>
              <a:rPr lang="en"/>
              <a:t>	b done			@ after function return, infinitely loop here</a:t>
            </a:r>
            <a:endParaRPr/>
          </a:p>
        </p:txBody>
      </p:sp>
      <p:sp>
        <p:nvSpPr>
          <p:cNvPr id="427" name="Google Shape;427;p44"/>
          <p:cNvSpPr/>
          <p:nvPr/>
        </p:nvSpPr>
        <p:spPr>
          <a:xfrm>
            <a:off x="187575" y="1596325"/>
            <a:ext cx="2004300" cy="418200"/>
          </a:xfrm>
          <a:prstGeom prst="roundRect">
            <a:avLst>
              <a:gd fmla="val 16667" name="adj"/>
            </a:avLst>
          </a:prstGeom>
          <a:noFill/>
          <a:ln cap="flat" cmpd="sng" w="28575">
            <a:solidFill>
              <a:srgbClr val="2C704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cxnSp>
        <p:nvCxnSpPr>
          <p:cNvPr id="428" name="Google Shape;428;p44"/>
          <p:cNvCxnSpPr/>
          <p:nvPr/>
        </p:nvCxnSpPr>
        <p:spPr>
          <a:xfrm>
            <a:off x="2463975" y="1828625"/>
            <a:ext cx="2548500" cy="278700"/>
          </a:xfrm>
          <a:prstGeom prst="straightConnector1">
            <a:avLst/>
          </a:prstGeom>
          <a:noFill/>
          <a:ln cap="flat" cmpd="sng" w="28575">
            <a:solidFill>
              <a:srgbClr val="0F7D5D"/>
            </a:solidFill>
            <a:prstDash val="solid"/>
            <a:round/>
            <a:headEnd len="med" w="med" type="none"/>
            <a:tailEnd len="med" w="med" type="stealth"/>
          </a:ln>
        </p:spPr>
      </p:cxnSp>
      <p:sp>
        <p:nvSpPr>
          <p:cNvPr id="429" name="Google Shape;429;p44"/>
          <p:cNvSpPr txBox="1"/>
          <p:nvPr/>
        </p:nvSpPr>
        <p:spPr>
          <a:xfrm>
            <a:off x="5211600" y="1954700"/>
            <a:ext cx="2004300" cy="110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solidFill>
                  <a:srgbClr val="2C7048"/>
                </a:solidFill>
                <a:latin typeface="Kaisei Decol"/>
                <a:ea typeface="Kaisei Decol"/>
                <a:cs typeface="Kaisei Decol"/>
                <a:sym typeface="Kaisei Decol"/>
              </a:rPr>
              <a:t>Entry point of the program</a:t>
            </a:r>
            <a:endParaRPr sz="2100">
              <a:solidFill>
                <a:srgbClr val="2C7048"/>
              </a:solidFill>
              <a:latin typeface="Kaisei Decol"/>
              <a:ea typeface="Kaisei Decol"/>
              <a:cs typeface="Kaisei Decol"/>
              <a:sym typeface="Kaisei Deco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18"/>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Architecture</a:t>
            </a:r>
            <a:endParaRPr/>
          </a:p>
        </p:txBody>
      </p:sp>
      <p:cxnSp>
        <p:nvCxnSpPr>
          <p:cNvPr id="163" name="Google Shape;163;p18"/>
          <p:cNvCxnSpPr/>
          <p:nvPr/>
        </p:nvCxnSpPr>
        <p:spPr>
          <a:xfrm rot="10800000">
            <a:off x="-3050" y="1902325"/>
            <a:ext cx="9150000" cy="0"/>
          </a:xfrm>
          <a:prstGeom prst="straightConnector1">
            <a:avLst/>
          </a:prstGeom>
          <a:noFill/>
          <a:ln cap="flat" cmpd="sng" w="19050">
            <a:solidFill>
              <a:schemeClr val="accent2"/>
            </a:solidFill>
            <a:prstDash val="solid"/>
            <a:round/>
            <a:headEnd len="med" w="med" type="none"/>
            <a:tailEnd len="med" w="med" type="none"/>
          </a:ln>
        </p:spPr>
      </p:cxnSp>
      <p:cxnSp>
        <p:nvCxnSpPr>
          <p:cNvPr id="164" name="Google Shape;164;p18"/>
          <p:cNvCxnSpPr/>
          <p:nvPr/>
        </p:nvCxnSpPr>
        <p:spPr>
          <a:xfrm rot="10800000">
            <a:off x="-2925" y="2533375"/>
            <a:ext cx="9150000" cy="0"/>
          </a:xfrm>
          <a:prstGeom prst="straightConnector1">
            <a:avLst/>
          </a:prstGeom>
          <a:noFill/>
          <a:ln cap="flat" cmpd="sng" w="19050">
            <a:solidFill>
              <a:schemeClr val="accent5"/>
            </a:solidFill>
            <a:prstDash val="solid"/>
            <a:round/>
            <a:headEnd len="med" w="med" type="none"/>
            <a:tailEnd len="med" w="med" type="none"/>
          </a:ln>
        </p:spPr>
      </p:cxnSp>
      <p:cxnSp>
        <p:nvCxnSpPr>
          <p:cNvPr id="165" name="Google Shape;165;p18"/>
          <p:cNvCxnSpPr/>
          <p:nvPr/>
        </p:nvCxnSpPr>
        <p:spPr>
          <a:xfrm rot="10800000">
            <a:off x="-2925" y="3164654"/>
            <a:ext cx="9150000" cy="0"/>
          </a:xfrm>
          <a:prstGeom prst="straightConnector1">
            <a:avLst/>
          </a:prstGeom>
          <a:noFill/>
          <a:ln cap="flat" cmpd="sng" w="19050">
            <a:solidFill>
              <a:schemeClr val="lt2"/>
            </a:solidFill>
            <a:prstDash val="solid"/>
            <a:round/>
            <a:headEnd len="med" w="med" type="none"/>
            <a:tailEnd len="med" w="med" type="none"/>
          </a:ln>
        </p:spPr>
      </p:cxnSp>
      <p:cxnSp>
        <p:nvCxnSpPr>
          <p:cNvPr id="166" name="Google Shape;166;p18"/>
          <p:cNvCxnSpPr/>
          <p:nvPr/>
        </p:nvCxnSpPr>
        <p:spPr>
          <a:xfrm rot="10800000">
            <a:off x="-2925" y="3803000"/>
            <a:ext cx="9150000" cy="0"/>
          </a:xfrm>
          <a:prstGeom prst="straightConnector1">
            <a:avLst/>
          </a:prstGeom>
          <a:noFill/>
          <a:ln cap="flat" cmpd="sng" w="19050">
            <a:solidFill>
              <a:schemeClr val="accent1"/>
            </a:solidFill>
            <a:prstDash val="solid"/>
            <a:round/>
            <a:headEnd len="med" w="med" type="none"/>
            <a:tailEnd len="med" w="med" type="none"/>
          </a:ln>
        </p:spPr>
      </p:cxnSp>
      <p:cxnSp>
        <p:nvCxnSpPr>
          <p:cNvPr id="167" name="Google Shape;167;p18"/>
          <p:cNvCxnSpPr/>
          <p:nvPr/>
        </p:nvCxnSpPr>
        <p:spPr>
          <a:xfrm rot="10800000">
            <a:off x="-3050" y="4437527"/>
            <a:ext cx="9150000" cy="0"/>
          </a:xfrm>
          <a:prstGeom prst="straightConnector1">
            <a:avLst/>
          </a:prstGeom>
          <a:noFill/>
          <a:ln cap="flat" cmpd="sng" w="19050">
            <a:solidFill>
              <a:schemeClr val="accent4"/>
            </a:solidFill>
            <a:prstDash val="solid"/>
            <a:round/>
            <a:headEnd len="med" w="med" type="none"/>
            <a:tailEnd len="med" w="med" type="none"/>
          </a:ln>
        </p:spPr>
      </p:cxnSp>
      <p:sp>
        <p:nvSpPr>
          <p:cNvPr id="168" name="Google Shape;168;p18"/>
          <p:cNvSpPr txBox="1"/>
          <p:nvPr>
            <p:ph idx="4294967295" type="body"/>
          </p:nvPr>
        </p:nvSpPr>
        <p:spPr>
          <a:xfrm>
            <a:off x="3120975" y="1264775"/>
            <a:ext cx="5693100" cy="645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Programmer’s view of a computer</a:t>
            </a:r>
            <a:endParaRPr/>
          </a:p>
        </p:txBody>
      </p:sp>
      <p:sp>
        <p:nvSpPr>
          <p:cNvPr id="169" name="Google Shape;169;p18"/>
          <p:cNvSpPr txBox="1"/>
          <p:nvPr>
            <p:ph idx="4294967295" type="body"/>
          </p:nvPr>
        </p:nvSpPr>
        <p:spPr>
          <a:xfrm>
            <a:off x="3120975" y="1899472"/>
            <a:ext cx="5693100" cy="645600"/>
          </a:xfrm>
          <a:prstGeom prst="rect">
            <a:avLst/>
          </a:prstGeom>
        </p:spPr>
        <p:txBody>
          <a:bodyPr anchorCtr="0" anchor="t" bIns="91425" lIns="91425" spcFirstLastPara="1" rIns="91425" wrap="square" tIns="91425">
            <a:normAutofit fontScale="77500"/>
          </a:bodyPr>
          <a:lstStyle/>
          <a:p>
            <a:pPr indent="0" lvl="0" marL="0" rtl="0" algn="l">
              <a:lnSpc>
                <a:spcPct val="115000"/>
              </a:lnSpc>
              <a:spcBef>
                <a:spcPts val="0"/>
              </a:spcBef>
              <a:spcAft>
                <a:spcPts val="1000"/>
              </a:spcAft>
              <a:buNone/>
            </a:pPr>
            <a:r>
              <a:rPr lang="en"/>
              <a:t>Instruction -&gt; the language that computer understands</a:t>
            </a:r>
            <a:endParaRPr/>
          </a:p>
        </p:txBody>
      </p:sp>
      <p:sp>
        <p:nvSpPr>
          <p:cNvPr id="170" name="Google Shape;170;p18"/>
          <p:cNvSpPr txBox="1"/>
          <p:nvPr>
            <p:ph idx="4294967295" type="body"/>
          </p:nvPr>
        </p:nvSpPr>
        <p:spPr>
          <a:xfrm>
            <a:off x="3120975" y="2532848"/>
            <a:ext cx="5693100" cy="645600"/>
          </a:xfrm>
          <a:prstGeom prst="rect">
            <a:avLst/>
          </a:prstGeom>
        </p:spPr>
        <p:txBody>
          <a:bodyPr anchorCtr="0" anchor="t" bIns="91425" lIns="91425" spcFirstLastPara="1" rIns="91425" wrap="square" tIns="91425">
            <a:normAutofit fontScale="92500"/>
          </a:bodyPr>
          <a:lstStyle/>
          <a:p>
            <a:pPr indent="0" lvl="0" marL="0" rtl="0" algn="l">
              <a:lnSpc>
                <a:spcPct val="115000"/>
              </a:lnSpc>
              <a:spcBef>
                <a:spcPts val="0"/>
              </a:spcBef>
              <a:spcAft>
                <a:spcPts val="1000"/>
              </a:spcAft>
              <a:buNone/>
            </a:pPr>
            <a:r>
              <a:rPr lang="en"/>
              <a:t>Instruction set -&gt; vocabulary of the computer</a:t>
            </a:r>
            <a:endParaRPr/>
          </a:p>
        </p:txBody>
      </p:sp>
      <p:sp>
        <p:nvSpPr>
          <p:cNvPr id="171" name="Google Shape;171;p18"/>
          <p:cNvSpPr txBox="1"/>
          <p:nvPr>
            <p:ph idx="4294967295" type="body"/>
          </p:nvPr>
        </p:nvSpPr>
        <p:spPr>
          <a:xfrm>
            <a:off x="3120975" y="3165547"/>
            <a:ext cx="5693100" cy="645600"/>
          </a:xfrm>
          <a:prstGeom prst="rect">
            <a:avLst/>
          </a:prstGeom>
        </p:spPr>
        <p:txBody>
          <a:bodyPr anchorCtr="0" anchor="t" bIns="91425" lIns="91425" spcFirstLastPara="1" rIns="91425" wrap="square" tIns="91425">
            <a:normAutofit fontScale="70000" lnSpcReduction="10000"/>
          </a:bodyPr>
          <a:lstStyle/>
          <a:p>
            <a:pPr indent="0" lvl="0" marL="0" rtl="0" algn="l">
              <a:lnSpc>
                <a:spcPct val="115000"/>
              </a:lnSpc>
              <a:spcBef>
                <a:spcPts val="0"/>
              </a:spcBef>
              <a:spcAft>
                <a:spcPts val="1000"/>
              </a:spcAft>
              <a:buNone/>
            </a:pPr>
            <a:r>
              <a:rPr lang="en"/>
              <a:t>Binary is used to encode instructions, same way words in English language is encoded in Alphabets.</a:t>
            </a:r>
            <a:endParaRPr/>
          </a:p>
        </p:txBody>
      </p:sp>
      <p:sp>
        <p:nvSpPr>
          <p:cNvPr id="172" name="Google Shape;172;p18"/>
          <p:cNvSpPr txBox="1"/>
          <p:nvPr>
            <p:ph idx="4294967295" type="body"/>
          </p:nvPr>
        </p:nvSpPr>
        <p:spPr>
          <a:xfrm>
            <a:off x="3120975" y="3798250"/>
            <a:ext cx="5693100" cy="645600"/>
          </a:xfrm>
          <a:prstGeom prst="rect">
            <a:avLst/>
          </a:prstGeom>
        </p:spPr>
        <p:txBody>
          <a:bodyPr anchorCtr="0" anchor="t" bIns="91425" lIns="91425" spcFirstLastPara="1" rIns="91425" wrap="square" tIns="91425">
            <a:normAutofit fontScale="70000" lnSpcReduction="10000"/>
          </a:bodyPr>
          <a:lstStyle/>
          <a:p>
            <a:pPr indent="0" lvl="0" marL="0" rtl="0" algn="l">
              <a:lnSpc>
                <a:spcPct val="115000"/>
              </a:lnSpc>
              <a:spcBef>
                <a:spcPts val="0"/>
              </a:spcBef>
              <a:spcAft>
                <a:spcPts val="1000"/>
              </a:spcAft>
              <a:buNone/>
            </a:pPr>
            <a:r>
              <a:rPr lang="en"/>
              <a:t>For us, humans to understand instructions, we code them using mnemonics called </a:t>
            </a:r>
            <a:r>
              <a:rPr b="1" i="1" lang="en"/>
              <a:t>Assembly language</a:t>
            </a:r>
            <a:r>
              <a:rPr lang="en"/>
              <a:t>.</a:t>
            </a:r>
            <a:endParaRPr/>
          </a:p>
        </p:txBody>
      </p:sp>
      <p:pic>
        <p:nvPicPr>
          <p:cNvPr id="173" name="Google Shape;173;p18"/>
          <p:cNvPicPr preferRelativeResize="0"/>
          <p:nvPr/>
        </p:nvPicPr>
        <p:blipFill rotWithShape="1">
          <a:blip r:embed="rId3">
            <a:alphaModFix/>
          </a:blip>
          <a:srcRect b="13003" l="15461" r="12560" t="11524"/>
          <a:stretch/>
        </p:blipFill>
        <p:spPr>
          <a:xfrm>
            <a:off x="1713975" y="881962"/>
            <a:ext cx="810551" cy="849962"/>
          </a:xfrm>
          <a:prstGeom prst="rect">
            <a:avLst/>
          </a:prstGeom>
          <a:noFill/>
          <a:ln>
            <a:noFill/>
          </a:ln>
        </p:spPr>
      </p:pic>
      <p:sp>
        <p:nvSpPr>
          <p:cNvPr id="174" name="Google Shape;174;p18"/>
          <p:cNvSpPr/>
          <p:nvPr/>
        </p:nvSpPr>
        <p:spPr>
          <a:xfrm>
            <a:off x="1771775" y="2008638"/>
            <a:ext cx="716700" cy="418200"/>
          </a:xfrm>
          <a:prstGeom prst="cloudCallout">
            <a:avLst>
              <a:gd fmla="val 142612" name="adj1"/>
              <a:gd fmla="val 18245" name="adj2"/>
            </a:avLst>
          </a:prstGeom>
          <a:solidFill>
            <a:srgbClr val="50D47A"/>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pic>
        <p:nvPicPr>
          <p:cNvPr id="175" name="Google Shape;175;p18"/>
          <p:cNvPicPr preferRelativeResize="0"/>
          <p:nvPr/>
        </p:nvPicPr>
        <p:blipFill rotWithShape="1">
          <a:blip r:embed="rId4">
            <a:alphaModFix/>
          </a:blip>
          <a:srcRect b="16356" l="10473" r="8777" t="19548"/>
          <a:stretch/>
        </p:blipFill>
        <p:spPr>
          <a:xfrm>
            <a:off x="1807825" y="2564600"/>
            <a:ext cx="716700" cy="568825"/>
          </a:xfrm>
          <a:prstGeom prst="rect">
            <a:avLst/>
          </a:prstGeom>
          <a:noFill/>
          <a:ln>
            <a:noFill/>
          </a:ln>
        </p:spPr>
      </p:pic>
      <p:pic>
        <p:nvPicPr>
          <p:cNvPr descr="File:Wikipedia in binary.svg - Wikipedia" id="176" name="Google Shape;176;p18"/>
          <p:cNvPicPr preferRelativeResize="0"/>
          <p:nvPr/>
        </p:nvPicPr>
        <p:blipFill>
          <a:blip r:embed="rId5">
            <a:alphaModFix/>
          </a:blip>
          <a:stretch>
            <a:fillRect/>
          </a:stretch>
        </p:blipFill>
        <p:spPr>
          <a:xfrm>
            <a:off x="1931563" y="3249212"/>
            <a:ext cx="469213" cy="469213"/>
          </a:xfrm>
          <a:prstGeom prst="rect">
            <a:avLst/>
          </a:prstGeom>
          <a:noFill/>
          <a:ln>
            <a:noFill/>
          </a:ln>
        </p:spPr>
      </p:pic>
      <p:pic>
        <p:nvPicPr>
          <p:cNvPr descr="File:Atmosphere Composition Hand Mnemonic.png - Wikimedia Commons" id="177" name="Google Shape;177;p18"/>
          <p:cNvPicPr preferRelativeResize="0"/>
          <p:nvPr/>
        </p:nvPicPr>
        <p:blipFill>
          <a:blip r:embed="rId6">
            <a:alphaModFix/>
          </a:blip>
          <a:stretch>
            <a:fillRect/>
          </a:stretch>
        </p:blipFill>
        <p:spPr>
          <a:xfrm>
            <a:off x="1931575" y="3834201"/>
            <a:ext cx="592950" cy="98825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3" name="Shape 433"/>
        <p:cNvGrpSpPr/>
        <p:nvPr/>
      </p:nvGrpSpPr>
      <p:grpSpPr>
        <a:xfrm>
          <a:off x="0" y="0"/>
          <a:ext cx="0" cy="0"/>
          <a:chOff x="0" y="0"/>
          <a:chExt cx="0" cy="0"/>
        </a:xfrm>
      </p:grpSpPr>
      <p:sp>
        <p:nvSpPr>
          <p:cNvPr id="434" name="Google Shape;434;p4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Example 2</a:t>
            </a:r>
            <a:endParaRPr/>
          </a:p>
        </p:txBody>
      </p:sp>
      <p:sp>
        <p:nvSpPr>
          <p:cNvPr id="435" name="Google Shape;435;p45"/>
          <p:cNvSpPr txBox="1"/>
          <p:nvPr>
            <p:ph idx="1" type="body"/>
          </p:nvPr>
        </p:nvSpPr>
        <p:spPr>
          <a:xfrm>
            <a:off x="311825" y="1566300"/>
            <a:ext cx="8520600" cy="30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MOV R1, R0	@copy the value from R0 to R1</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9" name="Shape 439"/>
        <p:cNvGrpSpPr/>
        <p:nvPr/>
      </p:nvGrpSpPr>
      <p:grpSpPr>
        <a:xfrm>
          <a:off x="0" y="0"/>
          <a:ext cx="0" cy="0"/>
          <a:chOff x="0" y="0"/>
          <a:chExt cx="0" cy="0"/>
        </a:xfrm>
      </p:grpSpPr>
      <p:sp>
        <p:nvSpPr>
          <p:cNvPr id="440" name="Google Shape;440;p4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LDR Syntax</a:t>
            </a:r>
            <a:endParaRPr/>
          </a:p>
        </p:txBody>
      </p:sp>
      <p:sp>
        <p:nvSpPr>
          <p:cNvPr id="441" name="Google Shape;441;p46"/>
          <p:cNvSpPr txBox="1"/>
          <p:nvPr>
            <p:ph idx="1" type="body"/>
          </p:nvPr>
        </p:nvSpPr>
        <p:spPr>
          <a:xfrm>
            <a:off x="311825" y="1566300"/>
            <a:ext cx="8520600" cy="30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LDR &lt;destination register&gt;, &lt;memory address&gt;</a:t>
            </a:r>
            <a:endParaRPr/>
          </a:p>
        </p:txBody>
      </p:sp>
      <p:sp>
        <p:nvSpPr>
          <p:cNvPr id="442" name="Google Shape;442;p46"/>
          <p:cNvSpPr txBox="1"/>
          <p:nvPr/>
        </p:nvSpPr>
        <p:spPr>
          <a:xfrm>
            <a:off x="771600" y="2790950"/>
            <a:ext cx="6285000" cy="110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solidFill>
                  <a:srgbClr val="2C7048"/>
                </a:solidFill>
                <a:latin typeface="Kaisei Decol"/>
                <a:ea typeface="Kaisei Decol"/>
                <a:cs typeface="Kaisei Decol"/>
                <a:sym typeface="Kaisei Decol"/>
              </a:rPr>
              <a:t>Copies the data from memory into register</a:t>
            </a:r>
            <a:endParaRPr sz="2100">
              <a:solidFill>
                <a:srgbClr val="2C7048"/>
              </a:solidFill>
              <a:latin typeface="Kaisei Decol"/>
              <a:ea typeface="Kaisei Decol"/>
              <a:cs typeface="Kaisei Decol"/>
              <a:sym typeface="Kaisei Deco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6" name="Shape 446"/>
        <p:cNvGrpSpPr/>
        <p:nvPr/>
      </p:nvGrpSpPr>
      <p:grpSpPr>
        <a:xfrm>
          <a:off x="0" y="0"/>
          <a:ext cx="0" cy="0"/>
          <a:chOff x="0" y="0"/>
          <a:chExt cx="0" cy="0"/>
        </a:xfrm>
      </p:grpSpPr>
      <p:sp>
        <p:nvSpPr>
          <p:cNvPr id="447" name="Google Shape;447;p4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Reading Memory</a:t>
            </a:r>
            <a:endParaRPr/>
          </a:p>
        </p:txBody>
      </p:sp>
      <p:sp>
        <p:nvSpPr>
          <p:cNvPr id="448" name="Google Shape;448;p47"/>
          <p:cNvSpPr txBox="1"/>
          <p:nvPr>
            <p:ph idx="1" type="body"/>
          </p:nvPr>
        </p:nvSpPr>
        <p:spPr>
          <a:xfrm>
            <a:off x="311700" y="1566175"/>
            <a:ext cx="4226400" cy="30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 = mem[2];</a:t>
            </a:r>
            <a:endParaRPr/>
          </a:p>
        </p:txBody>
      </p:sp>
      <p:sp>
        <p:nvSpPr>
          <p:cNvPr id="449" name="Google Shape;449;p47"/>
          <p:cNvSpPr txBox="1"/>
          <p:nvPr>
            <p:ph idx="2" type="body"/>
          </p:nvPr>
        </p:nvSpPr>
        <p:spPr>
          <a:xfrm>
            <a:off x="4605900" y="1566300"/>
            <a:ext cx="4226400" cy="30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sz="1400"/>
              <a:t>@</a:t>
            </a:r>
            <a:r>
              <a:rPr lang="en" sz="1400"/>
              <a:t> R7 = a</a:t>
            </a:r>
            <a:endParaRPr sz="1400"/>
          </a:p>
          <a:p>
            <a:pPr indent="0" lvl="0" marL="0" rtl="0" algn="l">
              <a:spcBef>
                <a:spcPts val="0"/>
              </a:spcBef>
              <a:spcAft>
                <a:spcPts val="0"/>
              </a:spcAft>
              <a:buClr>
                <a:schemeClr val="dk1"/>
              </a:buClr>
              <a:buSzPts val="1100"/>
              <a:buFont typeface="Arial"/>
              <a:buNone/>
            </a:pPr>
            <a:r>
              <a:rPr lang="en" sz="1400"/>
              <a:t>MOV R5, #0 @ base address = 0</a:t>
            </a:r>
            <a:endParaRPr sz="1400"/>
          </a:p>
          <a:p>
            <a:pPr indent="0" lvl="0" marL="0" rtl="0" algn="l">
              <a:spcBef>
                <a:spcPts val="0"/>
              </a:spcBef>
              <a:spcAft>
                <a:spcPts val="0"/>
              </a:spcAft>
              <a:buClr>
                <a:schemeClr val="dk1"/>
              </a:buClr>
              <a:buSzPts val="1100"/>
              <a:buFont typeface="Arial"/>
              <a:buNone/>
            </a:pPr>
            <a:r>
              <a:rPr lang="en" sz="1400"/>
              <a:t>LDR R7, [R5, #8] @</a:t>
            </a:r>
            <a:r>
              <a:rPr lang="en"/>
              <a:t> </a:t>
            </a:r>
            <a:r>
              <a:rPr lang="en" sz="1100"/>
              <a:t>R7 &lt;= data at memory address (R5+8)</a:t>
            </a:r>
            <a:endParaRPr sz="1100"/>
          </a:p>
          <a:p>
            <a:pPr indent="0" lvl="0" marL="0" rtl="0" algn="l">
              <a:spcBef>
                <a:spcPts val="0"/>
              </a:spcBef>
              <a:spcAft>
                <a:spcPts val="0"/>
              </a:spcAft>
              <a:buNone/>
            </a:pPr>
            <a:r>
              <a:t/>
            </a:r>
            <a:endParaRPr/>
          </a:p>
        </p:txBody>
      </p:sp>
      <p:sp>
        <p:nvSpPr>
          <p:cNvPr id="450" name="Google Shape;450;p47"/>
          <p:cNvSpPr/>
          <p:nvPr/>
        </p:nvSpPr>
        <p:spPr>
          <a:xfrm>
            <a:off x="4605900" y="2170375"/>
            <a:ext cx="501300" cy="616500"/>
          </a:xfrm>
          <a:prstGeom prst="wedgeEllipseCallout">
            <a:avLst>
              <a:gd fmla="val 73794" name="adj1"/>
              <a:gd fmla="val 74570" name="adj2"/>
            </a:avLst>
          </a:prstGeom>
          <a:noFill/>
          <a:ln cap="flat" cmpd="sng" w="28575">
            <a:solidFill>
              <a:srgbClr val="50D47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47"/>
          <p:cNvSpPr txBox="1"/>
          <p:nvPr/>
        </p:nvSpPr>
        <p:spPr>
          <a:xfrm>
            <a:off x="4643750" y="3122775"/>
            <a:ext cx="4188600" cy="63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500">
                <a:solidFill>
                  <a:srgbClr val="9350D4"/>
                </a:solidFill>
                <a:latin typeface="Avenir"/>
                <a:ea typeface="Avenir"/>
                <a:cs typeface="Avenir"/>
                <a:sym typeface="Avenir"/>
              </a:rPr>
              <a:t>The LDR instruction specifies the memory address using a base register (R5) and an offset, which is 8 in this case. Each data word is 4 bytes, so word number 1 is at address 4, word number 2 is at address 8</a:t>
            </a:r>
            <a:endParaRPr b="1" sz="1500">
              <a:solidFill>
                <a:srgbClr val="9350D4"/>
              </a:solidFill>
              <a:latin typeface="Avenir"/>
              <a:ea typeface="Avenir"/>
              <a:cs typeface="Avenir"/>
              <a:sym typeface="Avenir"/>
            </a:endParaRPr>
          </a:p>
          <a:p>
            <a:pPr indent="0" lvl="0" marL="0" rtl="0" algn="l">
              <a:spcBef>
                <a:spcPts val="0"/>
              </a:spcBef>
              <a:spcAft>
                <a:spcPts val="0"/>
              </a:spcAft>
              <a:buNone/>
            </a:pPr>
            <a:r>
              <a:t/>
            </a:r>
            <a:endParaRPr b="1" sz="1500">
              <a:solidFill>
                <a:srgbClr val="9350D4"/>
              </a:solidFill>
              <a:latin typeface="Avenir"/>
              <a:ea typeface="Avenir"/>
              <a:cs typeface="Avenir"/>
              <a:sym typeface="Aveni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5" name="Shape 455"/>
        <p:cNvGrpSpPr/>
        <p:nvPr/>
      </p:nvGrpSpPr>
      <p:grpSpPr>
        <a:xfrm>
          <a:off x="0" y="0"/>
          <a:ext cx="0" cy="0"/>
          <a:chOff x="0" y="0"/>
          <a:chExt cx="0" cy="0"/>
        </a:xfrm>
      </p:grpSpPr>
      <p:sp>
        <p:nvSpPr>
          <p:cNvPr id="456" name="Google Shape;456;p4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Example 3: </a:t>
            </a:r>
            <a:r>
              <a:rPr lang="en"/>
              <a:t>Load Operation</a:t>
            </a:r>
            <a:endParaRPr/>
          </a:p>
        </p:txBody>
      </p:sp>
      <p:sp>
        <p:nvSpPr>
          <p:cNvPr id="457" name="Google Shape;457;p48"/>
          <p:cNvSpPr txBox="1"/>
          <p:nvPr>
            <p:ph idx="1" type="body"/>
          </p:nvPr>
        </p:nvSpPr>
        <p:spPr>
          <a:xfrm>
            <a:off x="311825" y="1566300"/>
            <a:ext cx="8520600" cy="30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LDR R0, [R1] @load the value at memory address stored in R1 into R0</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1" name="Shape 461"/>
        <p:cNvGrpSpPr/>
        <p:nvPr/>
      </p:nvGrpSpPr>
      <p:grpSpPr>
        <a:xfrm>
          <a:off x="0" y="0"/>
          <a:ext cx="0" cy="0"/>
          <a:chOff x="0" y="0"/>
          <a:chExt cx="0" cy="0"/>
        </a:xfrm>
      </p:grpSpPr>
      <p:sp>
        <p:nvSpPr>
          <p:cNvPr id="462" name="Google Shape;462;p4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Example 4: </a:t>
            </a:r>
            <a:r>
              <a:rPr lang="en"/>
              <a:t>Load with an Offset</a:t>
            </a:r>
            <a:endParaRPr/>
          </a:p>
        </p:txBody>
      </p:sp>
      <p:sp>
        <p:nvSpPr>
          <p:cNvPr id="463" name="Google Shape;463;p49"/>
          <p:cNvSpPr txBox="1"/>
          <p:nvPr>
            <p:ph idx="1" type="body"/>
          </p:nvPr>
        </p:nvSpPr>
        <p:spPr>
          <a:xfrm>
            <a:off x="311825" y="1566300"/>
            <a:ext cx="8520600" cy="30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LDR R0, [R1, #4]		@load the value at memory address (R1+4) into 0</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7" name="Shape 467"/>
        <p:cNvGrpSpPr/>
        <p:nvPr/>
      </p:nvGrpSpPr>
      <p:grpSpPr>
        <a:xfrm>
          <a:off x="0" y="0"/>
          <a:ext cx="0" cy="0"/>
          <a:chOff x="0" y="0"/>
          <a:chExt cx="0" cy="0"/>
        </a:xfrm>
      </p:grpSpPr>
      <p:sp>
        <p:nvSpPr>
          <p:cNvPr id="468" name="Google Shape;468;p5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Example 5: </a:t>
            </a:r>
            <a:r>
              <a:rPr lang="en"/>
              <a:t>Load from a Label or address</a:t>
            </a:r>
            <a:endParaRPr/>
          </a:p>
        </p:txBody>
      </p:sp>
      <p:sp>
        <p:nvSpPr>
          <p:cNvPr id="469" name="Google Shape;469;p50"/>
          <p:cNvSpPr txBox="1"/>
          <p:nvPr>
            <p:ph idx="1" type="body"/>
          </p:nvPr>
        </p:nvSpPr>
        <p:spPr>
          <a:xfrm>
            <a:off x="311825" y="1566300"/>
            <a:ext cx="8520600" cy="3002700"/>
          </a:xfrm>
          <a:prstGeom prst="rect">
            <a:avLst/>
          </a:prstGeom>
        </p:spPr>
        <p:txBody>
          <a:bodyPr anchorCtr="0" anchor="t" bIns="91425" lIns="91425" spcFirstLastPara="1" rIns="91425" wrap="square" tIns="91425">
            <a:normAutofit fontScale="70000" lnSpcReduction="20000"/>
          </a:bodyPr>
          <a:lstStyle/>
          <a:p>
            <a:pPr indent="0" lvl="0" marL="0" rtl="0" algn="l">
              <a:spcBef>
                <a:spcPts val="0"/>
              </a:spcBef>
              <a:spcAft>
                <a:spcPts val="0"/>
              </a:spcAft>
              <a:buNone/>
            </a:pPr>
            <a:r>
              <a:rPr lang="en"/>
              <a:t>@ You can load data from a specific memory location defined by a label</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ct val="61111"/>
              <a:buFont typeface="Arial"/>
              <a:buNone/>
            </a:pPr>
            <a:r>
              <a:rPr lang="en"/>
              <a:t>.global _start</a:t>
            </a:r>
            <a:endParaRPr/>
          </a:p>
          <a:p>
            <a:pPr indent="0" lvl="0" marL="0" rtl="0" algn="l">
              <a:spcBef>
                <a:spcPts val="0"/>
              </a:spcBef>
              <a:spcAft>
                <a:spcPts val="0"/>
              </a:spcAft>
              <a:buClr>
                <a:schemeClr val="dk1"/>
              </a:buClr>
              <a:buSzPct val="61111"/>
              <a:buFont typeface="Arial"/>
              <a:buNone/>
            </a:pPr>
            <a:r>
              <a:rPr lang="en"/>
              <a:t>_start:</a:t>
            </a:r>
            <a:endParaRPr/>
          </a:p>
          <a:p>
            <a:pPr indent="0" lvl="0" marL="0" rtl="0" algn="l">
              <a:spcBef>
                <a:spcPts val="0"/>
              </a:spcBef>
              <a:spcAft>
                <a:spcPts val="0"/>
              </a:spcAft>
              <a:buClr>
                <a:schemeClr val="dk1"/>
              </a:buClr>
              <a:buSzPct val="61111"/>
              <a:buFont typeface="Arial"/>
              <a:buNone/>
            </a:pPr>
            <a:r>
              <a:t/>
            </a:r>
            <a:endParaRPr/>
          </a:p>
          <a:p>
            <a:pPr indent="0" lvl="0" marL="0" rtl="0" algn="l">
              <a:spcBef>
                <a:spcPts val="0"/>
              </a:spcBef>
              <a:spcAft>
                <a:spcPts val="0"/>
              </a:spcAft>
              <a:buClr>
                <a:schemeClr val="dk1"/>
              </a:buClr>
              <a:buSzPct val="61111"/>
              <a:buFont typeface="Arial"/>
              <a:buNone/>
            </a:pPr>
            <a:r>
              <a:rPr lang="en"/>
              <a:t>	LDR R0, =mydata @ load the address of mydata into R0</a:t>
            </a:r>
            <a:endParaRPr/>
          </a:p>
          <a:p>
            <a:pPr indent="0" lvl="0" marL="0" rtl="0" algn="l">
              <a:spcBef>
                <a:spcPts val="0"/>
              </a:spcBef>
              <a:spcAft>
                <a:spcPts val="0"/>
              </a:spcAft>
              <a:buClr>
                <a:schemeClr val="dk1"/>
              </a:buClr>
              <a:buSzPct val="61111"/>
              <a:buFont typeface="Arial"/>
              <a:buNone/>
            </a:pPr>
            <a:r>
              <a:rPr lang="en"/>
              <a:t>	LDR R1, [R0] @load the value at the address in R0 into R1</a:t>
            </a:r>
            <a:endParaRPr/>
          </a:p>
          <a:p>
            <a:pPr indent="0" lvl="0" marL="0" rtl="0" algn="l">
              <a:spcBef>
                <a:spcPts val="0"/>
              </a:spcBef>
              <a:spcAft>
                <a:spcPts val="0"/>
              </a:spcAft>
              <a:buClr>
                <a:schemeClr val="dk1"/>
              </a:buClr>
              <a:buSzPct val="61111"/>
              <a:buFont typeface="Arial"/>
              <a:buNone/>
            </a:pPr>
            <a:r>
              <a:rPr lang="en"/>
              <a:t>	</a:t>
            </a:r>
            <a:endParaRPr/>
          </a:p>
          <a:p>
            <a:pPr indent="0" lvl="0" marL="0" rtl="0" algn="l">
              <a:spcBef>
                <a:spcPts val="0"/>
              </a:spcBef>
              <a:spcAft>
                <a:spcPts val="0"/>
              </a:spcAft>
              <a:buClr>
                <a:schemeClr val="dk1"/>
              </a:buClr>
              <a:buSzPct val="61111"/>
              <a:buFont typeface="Arial"/>
              <a:buNone/>
            </a:pPr>
            <a:r>
              <a:rPr lang="en"/>
              <a:t>done:</a:t>
            </a:r>
            <a:endParaRPr/>
          </a:p>
          <a:p>
            <a:pPr indent="0" lvl="0" marL="0" rtl="0" algn="l">
              <a:spcBef>
                <a:spcPts val="0"/>
              </a:spcBef>
              <a:spcAft>
                <a:spcPts val="0"/>
              </a:spcAft>
              <a:buClr>
                <a:schemeClr val="dk1"/>
              </a:buClr>
              <a:buSzPct val="61111"/>
              <a:buFont typeface="Arial"/>
              <a:buNone/>
            </a:pPr>
            <a:r>
              <a:rPr lang="en"/>
              <a:t>	b done			@ after function return, infinitely loop here</a:t>
            </a:r>
            <a:endParaRPr/>
          </a:p>
          <a:p>
            <a:pPr indent="0" lvl="0" marL="0" rtl="0" algn="l">
              <a:spcBef>
                <a:spcPts val="0"/>
              </a:spcBef>
              <a:spcAft>
                <a:spcPts val="0"/>
              </a:spcAft>
              <a:buClr>
                <a:schemeClr val="dk1"/>
              </a:buClr>
              <a:buSzPct val="61111"/>
              <a:buFont typeface="Arial"/>
              <a:buNone/>
            </a:pPr>
            <a:r>
              <a:t/>
            </a:r>
            <a:endParaRPr/>
          </a:p>
          <a:p>
            <a:pPr indent="0" lvl="0" marL="0" rtl="0" algn="l">
              <a:spcBef>
                <a:spcPts val="0"/>
              </a:spcBef>
              <a:spcAft>
                <a:spcPts val="0"/>
              </a:spcAft>
              <a:buClr>
                <a:schemeClr val="dk1"/>
              </a:buClr>
              <a:buSzPct val="61111"/>
              <a:buFont typeface="Arial"/>
              <a:buNone/>
            </a:pPr>
            <a:r>
              <a:rPr lang="en"/>
              <a:t>.data</a:t>
            </a:r>
            <a:endParaRPr/>
          </a:p>
          <a:p>
            <a:pPr indent="0" lvl="0" marL="0" rtl="0" algn="l">
              <a:spcBef>
                <a:spcPts val="0"/>
              </a:spcBef>
              <a:spcAft>
                <a:spcPts val="0"/>
              </a:spcAft>
              <a:buNone/>
            </a:pPr>
            <a:r>
              <a:rPr lang="en"/>
              <a:t>	mydata: .word 0x12345678 @Define a 32-bit word in memory</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3" name="Shape 473"/>
        <p:cNvGrpSpPr/>
        <p:nvPr/>
      </p:nvGrpSpPr>
      <p:grpSpPr>
        <a:xfrm>
          <a:off x="0" y="0"/>
          <a:ext cx="0" cy="0"/>
          <a:chOff x="0" y="0"/>
          <a:chExt cx="0" cy="0"/>
        </a:xfrm>
      </p:grpSpPr>
      <p:sp>
        <p:nvSpPr>
          <p:cNvPr id="474" name="Google Shape;474;p5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STR</a:t>
            </a:r>
            <a:endParaRPr/>
          </a:p>
        </p:txBody>
      </p:sp>
      <p:sp>
        <p:nvSpPr>
          <p:cNvPr id="475" name="Google Shape;475;p51"/>
          <p:cNvSpPr txBox="1"/>
          <p:nvPr>
            <p:ph idx="1" type="body"/>
          </p:nvPr>
        </p:nvSpPr>
        <p:spPr>
          <a:xfrm>
            <a:off x="311825" y="1566300"/>
            <a:ext cx="8520600" cy="30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 Store Data to Memory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STR &lt; source&gt;, &lt;memory address&gt;</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9" name="Shape 479"/>
        <p:cNvGrpSpPr/>
        <p:nvPr/>
      </p:nvGrpSpPr>
      <p:grpSpPr>
        <a:xfrm>
          <a:off x="0" y="0"/>
          <a:ext cx="0" cy="0"/>
          <a:chOff x="0" y="0"/>
          <a:chExt cx="0" cy="0"/>
        </a:xfrm>
      </p:grpSpPr>
      <p:sp>
        <p:nvSpPr>
          <p:cNvPr id="480" name="Google Shape;480;p5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Writing to Memory</a:t>
            </a:r>
            <a:endParaRPr/>
          </a:p>
        </p:txBody>
      </p:sp>
      <p:sp>
        <p:nvSpPr>
          <p:cNvPr id="481" name="Google Shape;481;p52"/>
          <p:cNvSpPr txBox="1"/>
          <p:nvPr>
            <p:ph idx="1" type="body"/>
          </p:nvPr>
        </p:nvSpPr>
        <p:spPr>
          <a:xfrm>
            <a:off x="311700" y="1566175"/>
            <a:ext cx="4226400" cy="30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mem[5] = 42;</a:t>
            </a:r>
            <a:endParaRPr/>
          </a:p>
        </p:txBody>
      </p:sp>
      <p:sp>
        <p:nvSpPr>
          <p:cNvPr id="482" name="Google Shape;482;p52"/>
          <p:cNvSpPr txBox="1"/>
          <p:nvPr>
            <p:ph idx="2" type="body"/>
          </p:nvPr>
        </p:nvSpPr>
        <p:spPr>
          <a:xfrm>
            <a:off x="4605900" y="1566300"/>
            <a:ext cx="4226400" cy="30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MOV R1, #0 @ base address = 0 </a:t>
            </a:r>
            <a:endParaRPr/>
          </a:p>
          <a:p>
            <a:pPr indent="0" lvl="0" marL="0" rtl="0" algn="l">
              <a:spcBef>
                <a:spcPts val="0"/>
              </a:spcBef>
              <a:spcAft>
                <a:spcPts val="0"/>
              </a:spcAft>
              <a:buNone/>
            </a:pPr>
            <a:r>
              <a:rPr lang="en"/>
              <a:t>MOV R9, #42</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t>
            </a:r>
            <a:r>
              <a:rPr lang="en" sz="1100"/>
              <a:t> value stored at memory address (R1+20) = 42</a:t>
            </a:r>
            <a:endParaRPr/>
          </a:p>
          <a:p>
            <a:pPr indent="0" lvl="0" marL="0" rtl="0" algn="l">
              <a:spcBef>
                <a:spcPts val="0"/>
              </a:spcBef>
              <a:spcAft>
                <a:spcPts val="0"/>
              </a:spcAft>
              <a:buNone/>
            </a:pPr>
            <a:r>
              <a:rPr lang="en"/>
              <a:t>STR R9, [R1, #0x14] </a:t>
            </a:r>
            <a:endParaRPr/>
          </a:p>
          <a:p>
            <a:pPr indent="0" lvl="0" marL="0" rtl="0" algn="l">
              <a:spcBef>
                <a:spcPts val="0"/>
              </a:spcBef>
              <a:spcAft>
                <a:spcPts val="0"/>
              </a:spcAft>
              <a:buNone/>
            </a:pPr>
            <a:r>
              <a:t/>
            </a:r>
            <a:endParaRPr sz="1100"/>
          </a:p>
        </p:txBody>
      </p:sp>
      <p:sp>
        <p:nvSpPr>
          <p:cNvPr id="483" name="Google Shape;483;p52"/>
          <p:cNvSpPr/>
          <p:nvPr/>
        </p:nvSpPr>
        <p:spPr>
          <a:xfrm>
            <a:off x="4498750" y="2990200"/>
            <a:ext cx="667800" cy="572700"/>
          </a:xfrm>
          <a:prstGeom prst="cloudCallout">
            <a:avLst>
              <a:gd fmla="val -179792" name="adj1"/>
              <a:gd fmla="val 64702" name="adj2"/>
            </a:avLst>
          </a:prstGeom>
          <a:noFill/>
          <a:ln cap="flat" cmpd="sng" w="28575">
            <a:solidFill>
              <a:srgbClr val="FF63A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52"/>
          <p:cNvSpPr txBox="1"/>
          <p:nvPr/>
        </p:nvSpPr>
        <p:spPr>
          <a:xfrm>
            <a:off x="527500" y="2932000"/>
            <a:ext cx="3382500" cy="63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500">
                <a:solidFill>
                  <a:srgbClr val="9350D4"/>
                </a:solidFill>
                <a:latin typeface="Avenir"/>
                <a:ea typeface="Avenir"/>
                <a:cs typeface="Avenir"/>
                <a:sym typeface="Avenir"/>
              </a:rPr>
              <a:t>ARM uses the store register instruction, STR, to write a data word from a register into memory.</a:t>
            </a:r>
            <a:endParaRPr b="1" sz="1500">
              <a:solidFill>
                <a:srgbClr val="9350D4"/>
              </a:solidFill>
              <a:latin typeface="Avenir"/>
              <a:ea typeface="Avenir"/>
              <a:cs typeface="Avenir"/>
              <a:sym typeface="Aveni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8" name="Shape 488"/>
        <p:cNvGrpSpPr/>
        <p:nvPr/>
      </p:nvGrpSpPr>
      <p:grpSpPr>
        <a:xfrm>
          <a:off x="0" y="0"/>
          <a:ext cx="0" cy="0"/>
          <a:chOff x="0" y="0"/>
          <a:chExt cx="0" cy="0"/>
        </a:xfrm>
      </p:grpSpPr>
      <p:sp>
        <p:nvSpPr>
          <p:cNvPr id="489" name="Google Shape;489;p5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lang="en"/>
              <a:t>Example 6: Store a value to a memory address</a:t>
            </a:r>
            <a:endParaRPr/>
          </a:p>
        </p:txBody>
      </p:sp>
      <p:sp>
        <p:nvSpPr>
          <p:cNvPr id="490" name="Google Shape;490;p53"/>
          <p:cNvSpPr txBox="1"/>
          <p:nvPr>
            <p:ph idx="1" type="body"/>
          </p:nvPr>
        </p:nvSpPr>
        <p:spPr>
          <a:xfrm>
            <a:off x="311825" y="1566300"/>
            <a:ext cx="8520600" cy="30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STR R0, [R1] @ store the value in R0 into the memory address stored in R1</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4" name="Shape 494"/>
        <p:cNvGrpSpPr/>
        <p:nvPr/>
      </p:nvGrpSpPr>
      <p:grpSpPr>
        <a:xfrm>
          <a:off x="0" y="0"/>
          <a:ext cx="0" cy="0"/>
          <a:chOff x="0" y="0"/>
          <a:chExt cx="0" cy="0"/>
        </a:xfrm>
      </p:grpSpPr>
      <p:sp>
        <p:nvSpPr>
          <p:cNvPr id="495" name="Google Shape;495;p5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Example 7: Store with an offset</a:t>
            </a:r>
            <a:endParaRPr/>
          </a:p>
        </p:txBody>
      </p:sp>
      <p:sp>
        <p:nvSpPr>
          <p:cNvPr id="496" name="Google Shape;496;p54"/>
          <p:cNvSpPr txBox="1"/>
          <p:nvPr>
            <p:ph idx="1" type="body"/>
          </p:nvPr>
        </p:nvSpPr>
        <p:spPr>
          <a:xfrm>
            <a:off x="311825" y="1566300"/>
            <a:ext cx="8520600" cy="30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STR R0, [R1, #8] @ Store the value in R0 into the memory address (R1+8)</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19"/>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Instruction Sets</a:t>
            </a:r>
            <a:endParaRPr/>
          </a:p>
        </p:txBody>
      </p:sp>
      <p:sp>
        <p:nvSpPr>
          <p:cNvPr id="183" name="Google Shape;183;p19"/>
          <p:cNvSpPr txBox="1"/>
          <p:nvPr>
            <p:ph idx="1" type="body"/>
          </p:nvPr>
        </p:nvSpPr>
        <p:spPr>
          <a:xfrm>
            <a:off x="311700" y="1152475"/>
            <a:ext cx="38478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accent2"/>
                </a:solidFill>
              </a:rPr>
              <a:t>We can have many instruction sets just like there are many languages.</a:t>
            </a:r>
            <a:endParaRPr>
              <a:solidFill>
                <a:schemeClr val="accent2"/>
              </a:solidFill>
            </a:endParaRPr>
          </a:p>
          <a:p>
            <a:pPr indent="0" lvl="0" marL="0" rtl="0" algn="l">
              <a:spcBef>
                <a:spcPts val="1000"/>
              </a:spcBef>
              <a:spcAft>
                <a:spcPts val="1000"/>
              </a:spcAft>
              <a:buNone/>
            </a:pPr>
            <a:r>
              <a:rPr lang="en">
                <a:solidFill>
                  <a:schemeClr val="accent2"/>
                </a:solidFill>
              </a:rPr>
              <a:t>E.g. ARM, x86, MIPS, SPARC, RISC V, etc.</a:t>
            </a:r>
            <a:endParaRPr>
              <a:solidFill>
                <a:schemeClr val="accent2"/>
              </a:solidFill>
            </a:endParaRPr>
          </a:p>
        </p:txBody>
      </p:sp>
      <p:pic>
        <p:nvPicPr>
          <p:cNvPr id="184" name="Google Shape;184;p19"/>
          <p:cNvPicPr preferRelativeResize="0"/>
          <p:nvPr/>
        </p:nvPicPr>
        <p:blipFill>
          <a:blip r:embed="rId3">
            <a:alphaModFix/>
          </a:blip>
          <a:stretch>
            <a:fillRect/>
          </a:stretch>
        </p:blipFill>
        <p:spPr>
          <a:xfrm>
            <a:off x="4021175" y="1170125"/>
            <a:ext cx="5122825" cy="2664400"/>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0" name="Shape 500"/>
        <p:cNvGrpSpPr/>
        <p:nvPr/>
      </p:nvGrpSpPr>
      <p:grpSpPr>
        <a:xfrm>
          <a:off x="0" y="0"/>
          <a:ext cx="0" cy="0"/>
          <a:chOff x="0" y="0"/>
          <a:chExt cx="0" cy="0"/>
        </a:xfrm>
      </p:grpSpPr>
      <p:sp>
        <p:nvSpPr>
          <p:cNvPr id="501" name="Google Shape;501;p5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Example 8: Store data to a label (address)</a:t>
            </a:r>
            <a:endParaRPr/>
          </a:p>
        </p:txBody>
      </p:sp>
      <p:sp>
        <p:nvSpPr>
          <p:cNvPr id="502" name="Google Shape;502;p55"/>
          <p:cNvSpPr txBox="1"/>
          <p:nvPr>
            <p:ph idx="1" type="body"/>
          </p:nvPr>
        </p:nvSpPr>
        <p:spPr>
          <a:xfrm>
            <a:off x="311825" y="1566300"/>
            <a:ext cx="8520600" cy="30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LDR R2, =mydata @load the address of `mydata` nto R2</a:t>
            </a:r>
            <a:endParaRPr/>
          </a:p>
          <a:p>
            <a:pPr indent="0" lvl="0" marL="0" rtl="0" algn="l">
              <a:spcBef>
                <a:spcPts val="0"/>
              </a:spcBef>
              <a:spcAft>
                <a:spcPts val="0"/>
              </a:spcAft>
              <a:buNone/>
            </a:pPr>
            <a:r>
              <a:rPr lang="en"/>
              <a:t>STR R0, [R2] 		@store the value in R0 into the memory address stored in R2</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6" name="Shape 506"/>
        <p:cNvGrpSpPr/>
        <p:nvPr/>
      </p:nvGrpSpPr>
      <p:grpSpPr>
        <a:xfrm>
          <a:off x="0" y="0"/>
          <a:ext cx="0" cy="0"/>
          <a:chOff x="0" y="0"/>
          <a:chExt cx="0" cy="0"/>
        </a:xfrm>
      </p:grpSpPr>
      <p:sp>
        <p:nvSpPr>
          <p:cNvPr id="507" name="Google Shape;507;p56"/>
          <p:cNvSpPr txBox="1"/>
          <p:nvPr>
            <p:ph type="title"/>
          </p:nvPr>
        </p:nvSpPr>
        <p:spPr>
          <a:xfrm>
            <a:off x="1540475" y="2227050"/>
            <a:ext cx="72918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Data Processing Instructions</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1" name="Shape 511"/>
        <p:cNvGrpSpPr/>
        <p:nvPr/>
      </p:nvGrpSpPr>
      <p:grpSpPr>
        <a:xfrm>
          <a:off x="0" y="0"/>
          <a:ext cx="0" cy="0"/>
          <a:chOff x="0" y="0"/>
          <a:chExt cx="0" cy="0"/>
        </a:xfrm>
      </p:grpSpPr>
      <p:sp>
        <p:nvSpPr>
          <p:cNvPr id="512" name="Google Shape;512;p57"/>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Components of Instructions</a:t>
            </a:r>
            <a:endParaRPr/>
          </a:p>
        </p:txBody>
      </p:sp>
      <p:sp>
        <p:nvSpPr>
          <p:cNvPr id="513" name="Google Shape;513;p57"/>
          <p:cNvSpPr txBox="1"/>
          <p:nvPr>
            <p:ph idx="1" type="body"/>
          </p:nvPr>
        </p:nvSpPr>
        <p:spPr>
          <a:xfrm>
            <a:off x="5751675" y="1152475"/>
            <a:ext cx="30804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Accessing from registers is fast, but stores only small amount of data.</a:t>
            </a:r>
            <a:endParaRPr/>
          </a:p>
          <a:p>
            <a:pPr indent="0" lvl="0" marL="0" rtl="0" algn="l">
              <a:spcBef>
                <a:spcPts val="1000"/>
              </a:spcBef>
              <a:spcAft>
                <a:spcPts val="1000"/>
              </a:spcAft>
              <a:buNone/>
            </a:pPr>
            <a:r>
              <a:rPr lang="en"/>
              <a:t>Accessing from memory is slow, can store a large amount of data.</a:t>
            </a:r>
            <a:endParaRPr/>
          </a:p>
        </p:txBody>
      </p:sp>
      <p:sp>
        <p:nvSpPr>
          <p:cNvPr id="514" name="Google Shape;514;p57"/>
          <p:cNvSpPr/>
          <p:nvPr/>
        </p:nvSpPr>
        <p:spPr>
          <a:xfrm>
            <a:off x="358725" y="1295750"/>
            <a:ext cx="391800" cy="660300"/>
          </a:xfrm>
          <a:prstGeom prst="wedgeEllipseCallout">
            <a:avLst>
              <a:gd fmla="val 109182" name="adj1"/>
              <a:gd fmla="val 150027" name="adj2"/>
            </a:avLst>
          </a:prstGeom>
          <a:noFill/>
          <a:ln cap="flat" cmpd="sng" w="9525">
            <a:solidFill>
              <a:srgbClr val="FF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57"/>
          <p:cNvSpPr txBox="1"/>
          <p:nvPr/>
        </p:nvSpPr>
        <p:spPr>
          <a:xfrm>
            <a:off x="311700" y="2814625"/>
            <a:ext cx="1504200" cy="44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solidFill>
                  <a:srgbClr val="FF00FF"/>
                </a:solidFill>
                <a:latin typeface="Avenir"/>
                <a:ea typeface="Avenir"/>
                <a:cs typeface="Avenir"/>
                <a:sym typeface="Avenir"/>
              </a:rPr>
              <a:t>Operand</a:t>
            </a:r>
            <a:endParaRPr sz="2100">
              <a:solidFill>
                <a:srgbClr val="FF00FF"/>
              </a:solidFill>
              <a:latin typeface="Avenir"/>
              <a:ea typeface="Avenir"/>
              <a:cs typeface="Avenir"/>
              <a:sym typeface="Avenir"/>
            </a:endParaRPr>
          </a:p>
        </p:txBody>
      </p:sp>
      <p:sp>
        <p:nvSpPr>
          <p:cNvPr id="516" name="Google Shape;516;p57"/>
          <p:cNvSpPr txBox="1"/>
          <p:nvPr/>
        </p:nvSpPr>
        <p:spPr>
          <a:xfrm>
            <a:off x="358725" y="1149050"/>
            <a:ext cx="2172000" cy="53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600">
                <a:latin typeface="Avenir"/>
                <a:ea typeface="Avenir"/>
                <a:cs typeface="Avenir"/>
                <a:sym typeface="Avenir"/>
              </a:rPr>
              <a:t>a = b + </a:t>
            </a:r>
            <a:r>
              <a:rPr lang="en" sz="2700">
                <a:latin typeface="Avenir"/>
                <a:ea typeface="Avenir"/>
                <a:cs typeface="Avenir"/>
                <a:sym typeface="Avenir"/>
              </a:rPr>
              <a:t>3</a:t>
            </a:r>
            <a:endParaRPr sz="2700">
              <a:latin typeface="Avenir"/>
              <a:ea typeface="Avenir"/>
              <a:cs typeface="Avenir"/>
              <a:sym typeface="Avenir"/>
            </a:endParaRPr>
          </a:p>
        </p:txBody>
      </p:sp>
      <p:sp>
        <p:nvSpPr>
          <p:cNvPr id="517" name="Google Shape;517;p57"/>
          <p:cNvSpPr/>
          <p:nvPr/>
        </p:nvSpPr>
        <p:spPr>
          <a:xfrm>
            <a:off x="1158500" y="1222400"/>
            <a:ext cx="391800" cy="660300"/>
          </a:xfrm>
          <a:prstGeom prst="wedgeEllipseCallout">
            <a:avLst>
              <a:gd fmla="val -59367" name="adj1"/>
              <a:gd fmla="val 158913" name="adj2"/>
            </a:avLst>
          </a:prstGeom>
          <a:noFill/>
          <a:ln cap="flat" cmpd="sng" w="9525">
            <a:solidFill>
              <a:srgbClr val="FF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57"/>
          <p:cNvSpPr/>
          <p:nvPr/>
        </p:nvSpPr>
        <p:spPr>
          <a:xfrm>
            <a:off x="1987625" y="1222400"/>
            <a:ext cx="391800" cy="660300"/>
          </a:xfrm>
          <a:prstGeom prst="wedgeEllipseCallout">
            <a:avLst>
              <a:gd fmla="val 109182" name="adj1"/>
              <a:gd fmla="val 190023" name="adj2"/>
            </a:avLst>
          </a:prstGeom>
          <a:noFill/>
          <a:ln cap="flat" cmpd="sng" w="9525">
            <a:solidFill>
              <a:srgbClr val="FF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57"/>
          <p:cNvSpPr/>
          <p:nvPr/>
        </p:nvSpPr>
        <p:spPr>
          <a:xfrm rot="5401521">
            <a:off x="641753" y="3423627"/>
            <a:ext cx="678000" cy="355200"/>
          </a:xfrm>
          <a:prstGeom prst="striped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57"/>
          <p:cNvSpPr txBox="1"/>
          <p:nvPr/>
        </p:nvSpPr>
        <p:spPr>
          <a:xfrm>
            <a:off x="-44775" y="3940225"/>
            <a:ext cx="34380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FF"/>
                </a:solidFill>
                <a:latin typeface="Avenir"/>
                <a:ea typeface="Avenir"/>
                <a:cs typeface="Avenir"/>
                <a:sym typeface="Avenir"/>
              </a:rPr>
              <a:t>Stored in Register or Memory</a:t>
            </a:r>
            <a:endParaRPr>
              <a:solidFill>
                <a:srgbClr val="0000FF"/>
              </a:solidFill>
              <a:latin typeface="Avenir"/>
              <a:ea typeface="Avenir"/>
              <a:cs typeface="Avenir"/>
              <a:sym typeface="Avenir"/>
            </a:endParaRPr>
          </a:p>
        </p:txBody>
      </p:sp>
      <p:sp>
        <p:nvSpPr>
          <p:cNvPr id="521" name="Google Shape;521;p57"/>
          <p:cNvSpPr txBox="1"/>
          <p:nvPr/>
        </p:nvSpPr>
        <p:spPr>
          <a:xfrm>
            <a:off x="1955275" y="2777950"/>
            <a:ext cx="2776500" cy="44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solidFill>
                  <a:srgbClr val="FF00FF"/>
                </a:solidFill>
                <a:latin typeface="Avenir"/>
                <a:ea typeface="Avenir"/>
                <a:cs typeface="Avenir"/>
                <a:sym typeface="Avenir"/>
              </a:rPr>
              <a:t>Constant Operand</a:t>
            </a:r>
            <a:endParaRPr sz="2100">
              <a:solidFill>
                <a:srgbClr val="FF00FF"/>
              </a:solidFill>
              <a:latin typeface="Avenir"/>
              <a:ea typeface="Avenir"/>
              <a:cs typeface="Avenir"/>
              <a:sym typeface="Avenir"/>
            </a:endParaRPr>
          </a:p>
        </p:txBody>
      </p:sp>
      <p:sp>
        <p:nvSpPr>
          <p:cNvPr id="522" name="Google Shape;522;p57"/>
          <p:cNvSpPr txBox="1"/>
          <p:nvPr/>
        </p:nvSpPr>
        <p:spPr>
          <a:xfrm>
            <a:off x="2849125" y="3262225"/>
            <a:ext cx="2322900" cy="44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FF"/>
                </a:solidFill>
                <a:latin typeface="Avenir"/>
                <a:ea typeface="Avenir"/>
                <a:cs typeface="Avenir"/>
                <a:sym typeface="Avenir"/>
              </a:rPr>
              <a:t>Stored in the instructions/part of the instruction</a:t>
            </a:r>
            <a:endParaRPr>
              <a:solidFill>
                <a:srgbClr val="0000FF"/>
              </a:solidFill>
              <a:latin typeface="Avenir"/>
              <a:ea typeface="Avenir"/>
              <a:cs typeface="Avenir"/>
              <a:sym typeface="Aveni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6" name="Shape 526"/>
        <p:cNvGrpSpPr/>
        <p:nvPr/>
      </p:nvGrpSpPr>
      <p:grpSpPr>
        <a:xfrm>
          <a:off x="0" y="0"/>
          <a:ext cx="0" cy="0"/>
          <a:chOff x="0" y="0"/>
          <a:chExt cx="0" cy="0"/>
        </a:xfrm>
      </p:grpSpPr>
      <p:sp>
        <p:nvSpPr>
          <p:cNvPr id="527" name="Google Shape;527;p5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Using Registers</a:t>
            </a:r>
            <a:endParaRPr/>
          </a:p>
        </p:txBody>
      </p:sp>
      <p:sp>
        <p:nvSpPr>
          <p:cNvPr id="528" name="Google Shape;528;p58"/>
          <p:cNvSpPr txBox="1"/>
          <p:nvPr>
            <p:ph idx="1" type="body"/>
          </p:nvPr>
        </p:nvSpPr>
        <p:spPr>
          <a:xfrm>
            <a:off x="311700" y="1566175"/>
            <a:ext cx="4226400" cy="30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 = b + c;</a:t>
            </a:r>
            <a:endParaRPr/>
          </a:p>
        </p:txBody>
      </p:sp>
      <p:sp>
        <p:nvSpPr>
          <p:cNvPr id="529" name="Google Shape;529;p58"/>
          <p:cNvSpPr txBox="1"/>
          <p:nvPr>
            <p:ph idx="2" type="body"/>
          </p:nvPr>
        </p:nvSpPr>
        <p:spPr>
          <a:xfrm>
            <a:off x="4605900" y="1566300"/>
            <a:ext cx="4226400" cy="30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t>
            </a:r>
            <a:r>
              <a:rPr lang="en"/>
              <a:t> R0 = a, R1 = b, R2 = c</a:t>
            </a:r>
            <a:endParaRPr/>
          </a:p>
          <a:p>
            <a:pPr indent="0" lvl="0" marL="0" rtl="0" algn="l">
              <a:spcBef>
                <a:spcPts val="0"/>
              </a:spcBef>
              <a:spcAft>
                <a:spcPts val="0"/>
              </a:spcAft>
              <a:buNone/>
            </a:pPr>
            <a:r>
              <a:rPr lang="en"/>
              <a:t>ADD R0, R1, R2 @ a = b + c</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3" name="Shape 533"/>
        <p:cNvGrpSpPr/>
        <p:nvPr/>
      </p:nvGrpSpPr>
      <p:grpSpPr>
        <a:xfrm>
          <a:off x="0" y="0"/>
          <a:ext cx="0" cy="0"/>
          <a:chOff x="0" y="0"/>
          <a:chExt cx="0" cy="0"/>
        </a:xfrm>
      </p:grpSpPr>
      <p:sp>
        <p:nvSpPr>
          <p:cNvPr id="534" name="Google Shape;534;p5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Temporary Registers</a:t>
            </a:r>
            <a:endParaRPr/>
          </a:p>
        </p:txBody>
      </p:sp>
      <p:sp>
        <p:nvSpPr>
          <p:cNvPr id="535" name="Google Shape;535;p59"/>
          <p:cNvSpPr txBox="1"/>
          <p:nvPr>
            <p:ph idx="1" type="body"/>
          </p:nvPr>
        </p:nvSpPr>
        <p:spPr>
          <a:xfrm>
            <a:off x="311700" y="1566175"/>
            <a:ext cx="4226400" cy="30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a:t>
            </a:r>
            <a:r>
              <a:rPr lang="en"/>
              <a:t> = b + c − d;</a:t>
            </a:r>
            <a:endParaRPr/>
          </a:p>
        </p:txBody>
      </p:sp>
      <p:sp>
        <p:nvSpPr>
          <p:cNvPr id="536" name="Google Shape;536;p59"/>
          <p:cNvSpPr txBox="1"/>
          <p:nvPr>
            <p:ph idx="2" type="body"/>
          </p:nvPr>
        </p:nvSpPr>
        <p:spPr>
          <a:xfrm>
            <a:off x="4605900" y="1566300"/>
            <a:ext cx="4226400" cy="30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300"/>
              <a:t>@ R0 = a, R1 = b, R2 = c, R3 = d; R4 = t </a:t>
            </a:r>
            <a:endParaRPr sz="1300"/>
          </a:p>
          <a:p>
            <a:pPr indent="0" lvl="0" marL="0" rtl="0" algn="l">
              <a:spcBef>
                <a:spcPts val="0"/>
              </a:spcBef>
              <a:spcAft>
                <a:spcPts val="0"/>
              </a:spcAft>
              <a:buNone/>
            </a:pPr>
            <a:r>
              <a:rPr lang="en" sz="1400"/>
              <a:t>ADD R4, R1, R2 @</a:t>
            </a:r>
            <a:r>
              <a:rPr lang="en" sz="1300"/>
              <a:t> t = b + c </a:t>
            </a:r>
            <a:endParaRPr sz="1300"/>
          </a:p>
          <a:p>
            <a:pPr indent="0" lvl="0" marL="0" rtl="0" algn="l">
              <a:spcBef>
                <a:spcPts val="0"/>
              </a:spcBef>
              <a:spcAft>
                <a:spcPts val="0"/>
              </a:spcAft>
              <a:buNone/>
            </a:pPr>
            <a:r>
              <a:rPr lang="en" sz="1300"/>
              <a:t>SUB R0, R4, R3 @ a = t − d</a:t>
            </a:r>
            <a:endParaRPr sz="1300"/>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0" name="Shape 540"/>
        <p:cNvGrpSpPr/>
        <p:nvPr/>
      </p:nvGrpSpPr>
      <p:grpSpPr>
        <a:xfrm>
          <a:off x="0" y="0"/>
          <a:ext cx="0" cy="0"/>
          <a:chOff x="0" y="0"/>
          <a:chExt cx="0" cy="0"/>
        </a:xfrm>
      </p:grpSpPr>
      <p:sp>
        <p:nvSpPr>
          <p:cNvPr id="541" name="Google Shape;541;p6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Immediate Operands (i.e. use of constants in instructions)</a:t>
            </a:r>
            <a:endParaRPr/>
          </a:p>
        </p:txBody>
      </p:sp>
      <p:sp>
        <p:nvSpPr>
          <p:cNvPr id="542" name="Google Shape;542;p60"/>
          <p:cNvSpPr txBox="1"/>
          <p:nvPr>
            <p:ph idx="1" type="body"/>
          </p:nvPr>
        </p:nvSpPr>
        <p:spPr>
          <a:xfrm>
            <a:off x="311700" y="1566175"/>
            <a:ext cx="4226400" cy="30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 = a + 4;</a:t>
            </a:r>
            <a:endParaRPr/>
          </a:p>
          <a:p>
            <a:pPr indent="0" lvl="0" marL="0" rtl="0" algn="l">
              <a:spcBef>
                <a:spcPts val="0"/>
              </a:spcBef>
              <a:spcAft>
                <a:spcPts val="0"/>
              </a:spcAft>
              <a:buNone/>
            </a:pPr>
            <a:r>
              <a:rPr lang="en"/>
              <a:t>b = a − 12;</a:t>
            </a:r>
            <a:endParaRPr/>
          </a:p>
        </p:txBody>
      </p:sp>
      <p:sp>
        <p:nvSpPr>
          <p:cNvPr id="543" name="Google Shape;543;p60"/>
          <p:cNvSpPr txBox="1"/>
          <p:nvPr>
            <p:ph idx="2" type="body"/>
          </p:nvPr>
        </p:nvSpPr>
        <p:spPr>
          <a:xfrm>
            <a:off x="4605900" y="1566300"/>
            <a:ext cx="4226400" cy="30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a:t>@</a:t>
            </a:r>
            <a:r>
              <a:rPr lang="en"/>
              <a:t> R7 = a, R8 = b</a:t>
            </a:r>
            <a:endParaRPr/>
          </a:p>
          <a:p>
            <a:pPr indent="0" lvl="0" marL="0" rtl="0" algn="l">
              <a:spcBef>
                <a:spcPts val="0"/>
              </a:spcBef>
              <a:spcAft>
                <a:spcPts val="0"/>
              </a:spcAft>
              <a:buClr>
                <a:schemeClr val="dk1"/>
              </a:buClr>
              <a:buSzPts val="1100"/>
              <a:buFont typeface="Arial"/>
              <a:buNone/>
            </a:pPr>
            <a:r>
              <a:rPr lang="en"/>
              <a:t>ADD R7, R7, #4 @ a = a + 4</a:t>
            </a:r>
            <a:endParaRPr/>
          </a:p>
          <a:p>
            <a:pPr indent="0" lvl="0" marL="0" rtl="0" algn="l">
              <a:spcBef>
                <a:spcPts val="0"/>
              </a:spcBef>
              <a:spcAft>
                <a:spcPts val="0"/>
              </a:spcAft>
              <a:buNone/>
            </a:pPr>
            <a:r>
              <a:rPr lang="en"/>
              <a:t>SUB R8, R7, #0xC @ b = a − 12</a:t>
            </a:r>
            <a:endParaRPr/>
          </a:p>
        </p:txBody>
      </p:sp>
      <p:sp>
        <p:nvSpPr>
          <p:cNvPr id="544" name="Google Shape;544;p60"/>
          <p:cNvSpPr/>
          <p:nvPr/>
        </p:nvSpPr>
        <p:spPr>
          <a:xfrm>
            <a:off x="5932450" y="2300250"/>
            <a:ext cx="579900" cy="470700"/>
          </a:xfrm>
          <a:prstGeom prst="wedgeRoundRectCallout">
            <a:avLst>
              <a:gd fmla="val -18899" name="adj1"/>
              <a:gd fmla="val 120258" name="adj2"/>
              <a:gd fmla="val 0" name="adj3"/>
            </a:avLst>
          </a:prstGeom>
          <a:noFill/>
          <a:ln cap="flat" cmpd="sng" w="19050">
            <a:solidFill>
              <a:srgbClr val="FF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60"/>
          <p:cNvSpPr txBox="1"/>
          <p:nvPr/>
        </p:nvSpPr>
        <p:spPr>
          <a:xfrm>
            <a:off x="5547300" y="3254200"/>
            <a:ext cx="1746300" cy="63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FF63A8"/>
                </a:solidFill>
                <a:latin typeface="Avenir"/>
                <a:ea typeface="Avenir"/>
                <a:cs typeface="Avenir"/>
                <a:sym typeface="Avenir"/>
              </a:rPr>
              <a:t>Constants are written in Hex.</a:t>
            </a:r>
            <a:endParaRPr b="1" sz="1800">
              <a:solidFill>
                <a:srgbClr val="FF63A8"/>
              </a:solidFill>
              <a:latin typeface="Avenir"/>
              <a:ea typeface="Avenir"/>
              <a:cs typeface="Avenir"/>
              <a:sym typeface="Aveni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9" name="Shape 549"/>
        <p:cNvGrpSpPr/>
        <p:nvPr/>
      </p:nvGrpSpPr>
      <p:grpSpPr>
        <a:xfrm>
          <a:off x="0" y="0"/>
          <a:ext cx="0" cy="0"/>
          <a:chOff x="0" y="0"/>
          <a:chExt cx="0" cy="0"/>
        </a:xfrm>
      </p:grpSpPr>
      <p:sp>
        <p:nvSpPr>
          <p:cNvPr id="550" name="Google Shape;550;p61"/>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Logical Instructions</a:t>
            </a:r>
            <a:endParaRPr/>
          </a:p>
        </p:txBody>
      </p:sp>
      <p:sp>
        <p:nvSpPr>
          <p:cNvPr id="551" name="Google Shape;551;p6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77500" lnSpcReduction="20000"/>
          </a:bodyPr>
          <a:lstStyle/>
          <a:p>
            <a:pPr indent="-331946" lvl="0" marL="457200" rtl="0" algn="l">
              <a:spcBef>
                <a:spcPts val="0"/>
              </a:spcBef>
              <a:spcAft>
                <a:spcPts val="0"/>
              </a:spcAft>
              <a:buSzPct val="100000"/>
              <a:buChar char="-"/>
            </a:pPr>
            <a:r>
              <a:rPr lang="en"/>
              <a:t>AND, ORR (OR), EOR (XOR), and BIC (bit clear).</a:t>
            </a:r>
            <a:endParaRPr/>
          </a:p>
          <a:p>
            <a:pPr indent="-331946" lvl="0" marL="457200" rtl="0" algn="l">
              <a:spcBef>
                <a:spcPts val="1000"/>
              </a:spcBef>
              <a:spcAft>
                <a:spcPts val="0"/>
              </a:spcAft>
              <a:buSzPct val="100000"/>
              <a:buChar char="-"/>
            </a:pPr>
            <a:r>
              <a:rPr lang="en"/>
              <a:t>These each operate bitwise on two sources and write the result to a destination register.</a:t>
            </a:r>
            <a:endParaRPr/>
          </a:p>
          <a:p>
            <a:pPr indent="-331946" lvl="0" marL="457200" rtl="0" algn="l">
              <a:spcBef>
                <a:spcPts val="1000"/>
              </a:spcBef>
              <a:spcAft>
                <a:spcPts val="0"/>
              </a:spcAft>
              <a:buSzPct val="100000"/>
              <a:buChar char="-"/>
            </a:pPr>
            <a:r>
              <a:rPr lang="en"/>
              <a:t> The first source is always a register and the second source is either an immediate or another register.</a:t>
            </a:r>
            <a:endParaRPr/>
          </a:p>
          <a:p>
            <a:pPr indent="-331946" lvl="0" marL="457200" rtl="0" algn="l">
              <a:spcBef>
                <a:spcPts val="1000"/>
              </a:spcBef>
              <a:spcAft>
                <a:spcPts val="0"/>
              </a:spcAft>
              <a:buSzPct val="100000"/>
              <a:buChar char="-"/>
            </a:pPr>
            <a:r>
              <a:rPr lang="en"/>
              <a:t> Another logical operation, MVN (MoVe and Not), performs a bitwise NOT on the second source (an immediate or register) and writes the result to the destination register.</a:t>
            </a:r>
            <a:endParaRPr/>
          </a:p>
          <a:p>
            <a:pPr indent="-331946" lvl="0" marL="457200" rtl="0" algn="l">
              <a:spcBef>
                <a:spcPts val="1000"/>
              </a:spcBef>
              <a:spcAft>
                <a:spcPts val="0"/>
              </a:spcAft>
              <a:buSzPct val="100000"/>
              <a:buChar char="-"/>
            </a:pPr>
            <a:r>
              <a:rPr lang="en"/>
              <a:t>The bit clear (BIC) instruction is useful for masking bits (i.e., forcing unwanted bits to 0).</a:t>
            </a:r>
            <a:endParaRPr/>
          </a:p>
          <a:p>
            <a:pPr indent="-331946" lvl="0" marL="457200" rtl="0" algn="l">
              <a:spcBef>
                <a:spcPts val="1000"/>
              </a:spcBef>
              <a:spcAft>
                <a:spcPts val="1000"/>
              </a:spcAft>
              <a:buSzPct val="100000"/>
              <a:buChar char="-"/>
            </a:pPr>
            <a:r>
              <a:rPr lang="en"/>
              <a:t>The ORR instruction is useful for combining bitfields from two registers. </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5" name="Shape 555"/>
        <p:cNvGrpSpPr/>
        <p:nvPr/>
      </p:nvGrpSpPr>
      <p:grpSpPr>
        <a:xfrm>
          <a:off x="0" y="0"/>
          <a:ext cx="0" cy="0"/>
          <a:chOff x="0" y="0"/>
          <a:chExt cx="0" cy="0"/>
        </a:xfrm>
      </p:grpSpPr>
      <p:sp>
        <p:nvSpPr>
          <p:cNvPr id="556" name="Google Shape;556;p6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Bitwise Logical Operations</a:t>
            </a:r>
            <a:endParaRPr/>
          </a:p>
        </p:txBody>
      </p:sp>
      <p:sp>
        <p:nvSpPr>
          <p:cNvPr id="557" name="Google Shape;557;p62"/>
          <p:cNvSpPr txBox="1"/>
          <p:nvPr>
            <p:ph idx="1" type="body"/>
          </p:nvPr>
        </p:nvSpPr>
        <p:spPr>
          <a:xfrm>
            <a:off x="311700" y="1566175"/>
            <a:ext cx="4226400" cy="30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r0 = r1 &amp; r2;</a:t>
            </a:r>
            <a:endParaRPr/>
          </a:p>
          <a:p>
            <a:pPr indent="0" lvl="0" marL="0" rtl="0" algn="l">
              <a:spcBef>
                <a:spcPts val="0"/>
              </a:spcBef>
              <a:spcAft>
                <a:spcPts val="0"/>
              </a:spcAft>
              <a:buNone/>
            </a:pPr>
            <a:r>
              <a:rPr lang="en"/>
              <a:t>r0 = r1 | r2;</a:t>
            </a:r>
            <a:endParaRPr/>
          </a:p>
          <a:p>
            <a:pPr indent="0" lvl="0" marL="0" rtl="0" algn="l">
              <a:spcBef>
                <a:spcPts val="0"/>
              </a:spcBef>
              <a:spcAft>
                <a:spcPts val="0"/>
              </a:spcAft>
              <a:buNone/>
            </a:pPr>
            <a:r>
              <a:rPr lang="en"/>
              <a:t>r0 = r1 ^ r2</a:t>
            </a:r>
            <a:endParaRPr/>
          </a:p>
          <a:p>
            <a:pPr indent="0" lvl="0" marL="0" rtl="0" algn="l">
              <a:spcBef>
                <a:spcPts val="0"/>
              </a:spcBef>
              <a:spcAft>
                <a:spcPts val="0"/>
              </a:spcAft>
              <a:buClr>
                <a:schemeClr val="dk1"/>
              </a:buClr>
              <a:buSzPts val="1100"/>
              <a:buFont typeface="Arial"/>
              <a:buNone/>
            </a:pPr>
            <a:r>
              <a:rPr lang="en"/>
              <a:t>r0 = r1 &amp; ~r2</a:t>
            </a:r>
            <a:endParaRPr/>
          </a:p>
        </p:txBody>
      </p:sp>
      <p:sp>
        <p:nvSpPr>
          <p:cNvPr id="558" name="Google Shape;558;p62"/>
          <p:cNvSpPr txBox="1"/>
          <p:nvPr>
            <p:ph idx="2" type="body"/>
          </p:nvPr>
        </p:nvSpPr>
        <p:spPr>
          <a:xfrm>
            <a:off x="4605900" y="1566300"/>
            <a:ext cx="4226400" cy="30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AND r0, r1, r2</a:t>
            </a:r>
            <a:endParaRPr/>
          </a:p>
          <a:p>
            <a:pPr indent="0" lvl="0" marL="0" rtl="0" algn="l">
              <a:spcBef>
                <a:spcPts val="0"/>
              </a:spcBef>
              <a:spcAft>
                <a:spcPts val="0"/>
              </a:spcAft>
              <a:buNone/>
            </a:pPr>
            <a:r>
              <a:rPr lang="en"/>
              <a:t>ORR r0, r1, r2</a:t>
            </a:r>
            <a:endParaRPr/>
          </a:p>
          <a:p>
            <a:pPr indent="0" lvl="0" marL="0" rtl="0" algn="l">
              <a:spcBef>
                <a:spcPts val="0"/>
              </a:spcBef>
              <a:spcAft>
                <a:spcPts val="0"/>
              </a:spcAft>
              <a:buNone/>
            </a:pPr>
            <a:r>
              <a:rPr lang="en"/>
              <a:t>EOR r0, r1, r2</a:t>
            </a:r>
            <a:endParaRPr/>
          </a:p>
          <a:p>
            <a:pPr indent="0" lvl="0" marL="0" rtl="0" algn="l">
              <a:spcBef>
                <a:spcPts val="0"/>
              </a:spcBef>
              <a:spcAft>
                <a:spcPts val="0"/>
              </a:spcAft>
              <a:buNone/>
            </a:pPr>
            <a:r>
              <a:rPr lang="en"/>
              <a:t>BIC r0, r1, r2 ;</a:t>
            </a:r>
            <a:endParaRPr/>
          </a:p>
        </p:txBody>
      </p:sp>
      <p:sp>
        <p:nvSpPr>
          <p:cNvPr id="559" name="Google Shape;559;p62"/>
          <p:cNvSpPr/>
          <p:nvPr/>
        </p:nvSpPr>
        <p:spPr>
          <a:xfrm>
            <a:off x="4538100" y="2644900"/>
            <a:ext cx="594300" cy="711600"/>
          </a:xfrm>
          <a:prstGeom prst="cloudCallout">
            <a:avLst>
              <a:gd fmla="val 111736" name="adj1"/>
              <a:gd fmla="val 63424" name="adj2"/>
            </a:avLst>
          </a:prstGeom>
          <a:noFill/>
          <a:ln cap="flat" cmpd="sng" w="28575">
            <a:solidFill>
              <a:srgbClr val="594EB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62"/>
          <p:cNvSpPr txBox="1"/>
          <p:nvPr/>
        </p:nvSpPr>
        <p:spPr>
          <a:xfrm>
            <a:off x="5612275" y="3533675"/>
            <a:ext cx="2824800" cy="74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rgbClr val="FF00FF"/>
                </a:solidFill>
                <a:latin typeface="Avenir"/>
                <a:ea typeface="Avenir"/>
                <a:cs typeface="Avenir"/>
                <a:sym typeface="Avenir"/>
              </a:rPr>
              <a:t>BIC stands for ‘bit clear’ – each ‘1’ in r2 clears the corresponding bit in r1.</a:t>
            </a:r>
            <a:endParaRPr>
              <a:solidFill>
                <a:srgbClr val="FF00FF"/>
              </a:solidFill>
              <a:latin typeface="Avenir"/>
              <a:ea typeface="Avenir"/>
              <a:cs typeface="Avenir"/>
              <a:sym typeface="Avenir"/>
            </a:endParaRPr>
          </a:p>
          <a:p>
            <a:pPr indent="0" lvl="0" marL="0" rtl="0" algn="l">
              <a:spcBef>
                <a:spcPts val="0"/>
              </a:spcBef>
              <a:spcAft>
                <a:spcPts val="0"/>
              </a:spcAft>
              <a:buNone/>
            </a:pPr>
            <a:r>
              <a:t/>
            </a:r>
            <a:endParaRPr>
              <a:solidFill>
                <a:srgbClr val="FF00FF"/>
              </a:solidFill>
              <a:latin typeface="Avenir"/>
              <a:ea typeface="Avenir"/>
              <a:cs typeface="Avenir"/>
              <a:sym typeface="Aveni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4" name="Shape 564"/>
        <p:cNvGrpSpPr/>
        <p:nvPr/>
      </p:nvGrpSpPr>
      <p:grpSpPr>
        <a:xfrm>
          <a:off x="0" y="0"/>
          <a:ext cx="0" cy="0"/>
          <a:chOff x="0" y="0"/>
          <a:chExt cx="0" cy="0"/>
        </a:xfrm>
      </p:grpSpPr>
      <p:sp>
        <p:nvSpPr>
          <p:cNvPr id="565" name="Google Shape;565;p63"/>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Shift Instructions</a:t>
            </a:r>
            <a:endParaRPr/>
          </a:p>
        </p:txBody>
      </p:sp>
      <p:sp>
        <p:nvSpPr>
          <p:cNvPr id="566" name="Google Shape;566;p6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Shifts the values in a register left or right, dropping bits off the end.</a:t>
            </a:r>
            <a:endParaRPr/>
          </a:p>
          <a:p>
            <a:pPr indent="0" lvl="0" marL="0" rtl="0" algn="l">
              <a:spcBef>
                <a:spcPts val="1000"/>
              </a:spcBef>
              <a:spcAft>
                <a:spcPts val="1000"/>
              </a:spcAft>
              <a:buNone/>
            </a:pPr>
            <a:r>
              <a:rPr lang="en"/>
              <a:t>A variant of the shift instruction, called rotate instruction doesn’t drop bits off the end but rotate.</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0" name="Shape 570"/>
        <p:cNvGrpSpPr/>
        <p:nvPr/>
      </p:nvGrpSpPr>
      <p:grpSpPr>
        <a:xfrm>
          <a:off x="0" y="0"/>
          <a:ext cx="0" cy="0"/>
          <a:chOff x="0" y="0"/>
          <a:chExt cx="0" cy="0"/>
        </a:xfrm>
      </p:grpSpPr>
      <p:sp>
        <p:nvSpPr>
          <p:cNvPr id="571" name="Google Shape;571;p6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Left shift</a:t>
            </a:r>
            <a:endParaRPr/>
          </a:p>
        </p:txBody>
      </p:sp>
      <p:sp>
        <p:nvSpPr>
          <p:cNvPr id="572" name="Google Shape;572;p64"/>
          <p:cNvSpPr txBox="1"/>
          <p:nvPr>
            <p:ph idx="1" type="body"/>
          </p:nvPr>
        </p:nvSpPr>
        <p:spPr>
          <a:xfrm>
            <a:off x="311700" y="1566175"/>
            <a:ext cx="4226400" cy="30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 = a &lt;&lt; 2;</a:t>
            </a:r>
            <a:endParaRPr/>
          </a:p>
          <a:p>
            <a:pPr indent="0" lvl="0" marL="0" rtl="0" algn="l">
              <a:spcBef>
                <a:spcPts val="0"/>
              </a:spcBef>
              <a:spcAft>
                <a:spcPts val="0"/>
              </a:spcAft>
              <a:buNone/>
            </a:pPr>
            <a:r>
              <a:t/>
            </a:r>
            <a:endParaRPr/>
          </a:p>
        </p:txBody>
      </p:sp>
      <p:sp>
        <p:nvSpPr>
          <p:cNvPr id="573" name="Google Shape;573;p64"/>
          <p:cNvSpPr txBox="1"/>
          <p:nvPr>
            <p:ph idx="2" type="body"/>
          </p:nvPr>
        </p:nvSpPr>
        <p:spPr>
          <a:xfrm>
            <a:off x="4605900" y="1566300"/>
            <a:ext cx="4226400" cy="30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600"/>
              <a:t>LSL R0, R5, #2   @logic shift left</a:t>
            </a:r>
            <a:endParaRPr sz="1600"/>
          </a:p>
          <a:p>
            <a:pPr indent="0" lvl="0" marL="0" rtl="0" algn="l">
              <a:spcBef>
                <a:spcPts val="0"/>
              </a:spcBef>
              <a:spcAft>
                <a:spcPts val="0"/>
              </a:spcAft>
              <a:buNone/>
            </a:pPr>
            <a:r>
              <a:t/>
            </a:r>
            <a:endParaRPr/>
          </a:p>
        </p:txBody>
      </p:sp>
      <p:sp>
        <p:nvSpPr>
          <p:cNvPr id="574" name="Google Shape;574;p64"/>
          <p:cNvSpPr/>
          <p:nvPr/>
        </p:nvSpPr>
        <p:spPr>
          <a:xfrm>
            <a:off x="4640349" y="1525000"/>
            <a:ext cx="432000" cy="622200"/>
          </a:xfrm>
          <a:prstGeom prst="cloudCallout">
            <a:avLst>
              <a:gd fmla="val 111736" name="adj1"/>
              <a:gd fmla="val 63424" name="adj2"/>
            </a:avLst>
          </a:prstGeom>
          <a:noFill/>
          <a:ln cap="flat" cmpd="sng" w="28575">
            <a:solidFill>
              <a:srgbClr val="594EB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64"/>
          <p:cNvSpPr txBox="1"/>
          <p:nvPr/>
        </p:nvSpPr>
        <p:spPr>
          <a:xfrm>
            <a:off x="5306700" y="2270500"/>
            <a:ext cx="2824800" cy="74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00FF"/>
                </a:solidFill>
                <a:latin typeface="Avenir"/>
                <a:ea typeface="Avenir"/>
                <a:cs typeface="Avenir"/>
                <a:sym typeface="Avenir"/>
              </a:rPr>
              <a:t>Logical Left shift.</a:t>
            </a:r>
            <a:endParaRPr>
              <a:solidFill>
                <a:srgbClr val="FF00FF"/>
              </a:solidFill>
              <a:latin typeface="Avenir"/>
              <a:ea typeface="Avenir"/>
              <a:cs typeface="Avenir"/>
              <a:sym typeface="Avenir"/>
            </a:endParaRPr>
          </a:p>
          <a:p>
            <a:pPr indent="0" lvl="0" marL="0" rtl="0" algn="l">
              <a:spcBef>
                <a:spcPts val="0"/>
              </a:spcBef>
              <a:spcAft>
                <a:spcPts val="0"/>
              </a:spcAft>
              <a:buNone/>
            </a:pPr>
            <a:r>
              <a:t/>
            </a:r>
            <a:endParaRPr>
              <a:solidFill>
                <a:srgbClr val="FF00FF"/>
              </a:solidFill>
              <a:latin typeface="Avenir"/>
              <a:ea typeface="Avenir"/>
              <a:cs typeface="Avenir"/>
              <a:sym typeface="Avenir"/>
            </a:endParaRPr>
          </a:p>
          <a:p>
            <a:pPr indent="0" lvl="0" marL="0" rtl="0" algn="l">
              <a:spcBef>
                <a:spcPts val="0"/>
              </a:spcBef>
              <a:spcAft>
                <a:spcPts val="0"/>
              </a:spcAft>
              <a:buNone/>
            </a:pPr>
            <a:r>
              <a:rPr lang="en">
                <a:solidFill>
                  <a:srgbClr val="FF00FF"/>
                </a:solidFill>
                <a:latin typeface="Avenir"/>
                <a:ea typeface="Avenir"/>
                <a:cs typeface="Avenir"/>
                <a:sym typeface="Avenir"/>
              </a:rPr>
              <a:t>R5 is shift by 2 places to the left and the value is stored in the register R0.</a:t>
            </a:r>
            <a:endParaRPr>
              <a:solidFill>
                <a:srgbClr val="FF00FF"/>
              </a:solidFill>
              <a:latin typeface="Avenir"/>
              <a:ea typeface="Avenir"/>
              <a:cs typeface="Avenir"/>
              <a:sym typeface="Avenir"/>
            </a:endParaRPr>
          </a:p>
        </p:txBody>
      </p:sp>
      <p:sp>
        <p:nvSpPr>
          <p:cNvPr id="576" name="Google Shape;576;p64"/>
          <p:cNvSpPr/>
          <p:nvPr/>
        </p:nvSpPr>
        <p:spPr>
          <a:xfrm>
            <a:off x="5743775" y="1406900"/>
            <a:ext cx="350400" cy="622200"/>
          </a:xfrm>
          <a:prstGeom prst="cloudCallout">
            <a:avLst>
              <a:gd fmla="val 88846" name="adj1"/>
              <a:gd fmla="val -105873" name="adj2"/>
            </a:avLst>
          </a:prstGeom>
          <a:noFill/>
          <a:ln cap="flat" cmpd="sng" w="28575">
            <a:solidFill>
              <a:srgbClr val="DF307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64"/>
          <p:cNvSpPr txBox="1"/>
          <p:nvPr/>
        </p:nvSpPr>
        <p:spPr>
          <a:xfrm>
            <a:off x="5386225" y="499700"/>
            <a:ext cx="2824800" cy="48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33847C"/>
                </a:solidFill>
                <a:latin typeface="Avenir"/>
                <a:ea typeface="Avenir"/>
                <a:cs typeface="Avenir"/>
                <a:sym typeface="Avenir"/>
              </a:rPr>
              <a:t>This can be a register instead of an immediate as well</a:t>
            </a:r>
            <a:endParaRPr>
              <a:solidFill>
                <a:srgbClr val="33847C"/>
              </a:solidFill>
              <a:latin typeface="Avenir"/>
              <a:ea typeface="Avenir"/>
              <a:cs typeface="Avenir"/>
              <a:sym typeface="Aveni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0"/>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Hardware ≠ Architecture</a:t>
            </a:r>
            <a:endParaRPr/>
          </a:p>
        </p:txBody>
      </p:sp>
      <p:sp>
        <p:nvSpPr>
          <p:cNvPr id="190" name="Google Shape;190;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000"/>
              </a:spcAft>
              <a:buNone/>
            </a:pPr>
            <a:r>
              <a:rPr lang="en"/>
              <a:t>E.g. Intel and AMD both have x86 pc but different hardware specifications.</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1" name="Shape 581"/>
        <p:cNvGrpSpPr/>
        <p:nvPr/>
      </p:nvGrpSpPr>
      <p:grpSpPr>
        <a:xfrm>
          <a:off x="0" y="0"/>
          <a:ext cx="0" cy="0"/>
          <a:chOff x="0" y="0"/>
          <a:chExt cx="0" cy="0"/>
        </a:xfrm>
      </p:grpSpPr>
      <p:sp>
        <p:nvSpPr>
          <p:cNvPr id="582" name="Google Shape;582;p6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Right shift</a:t>
            </a:r>
            <a:endParaRPr/>
          </a:p>
        </p:txBody>
      </p:sp>
      <p:sp>
        <p:nvSpPr>
          <p:cNvPr id="583" name="Google Shape;583;p65"/>
          <p:cNvSpPr txBox="1"/>
          <p:nvPr>
            <p:ph idx="1" type="body"/>
          </p:nvPr>
        </p:nvSpPr>
        <p:spPr>
          <a:xfrm>
            <a:off x="311700" y="1566175"/>
            <a:ext cx="4226400" cy="30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 = a &gt;&gt; 2;</a:t>
            </a:r>
            <a:endParaRPr/>
          </a:p>
          <a:p>
            <a:pPr indent="0" lvl="0" marL="0" rtl="0" algn="l">
              <a:spcBef>
                <a:spcPts val="0"/>
              </a:spcBef>
              <a:spcAft>
                <a:spcPts val="0"/>
              </a:spcAft>
              <a:buNone/>
            </a:pPr>
            <a:r>
              <a:t/>
            </a:r>
            <a:endParaRPr/>
          </a:p>
        </p:txBody>
      </p:sp>
      <p:sp>
        <p:nvSpPr>
          <p:cNvPr id="584" name="Google Shape;584;p65"/>
          <p:cNvSpPr txBox="1"/>
          <p:nvPr>
            <p:ph idx="2" type="body"/>
          </p:nvPr>
        </p:nvSpPr>
        <p:spPr>
          <a:xfrm>
            <a:off x="4605900" y="1566300"/>
            <a:ext cx="4226400" cy="30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600"/>
              <a:t>LSR R0, R5, #2 @logic shift left</a:t>
            </a:r>
            <a:endParaRPr sz="1600"/>
          </a:p>
          <a:p>
            <a:pPr indent="0" lvl="0" marL="0" rtl="0" algn="l">
              <a:spcBef>
                <a:spcPts val="0"/>
              </a:spcBef>
              <a:spcAft>
                <a:spcPts val="0"/>
              </a:spcAft>
              <a:buNone/>
            </a:pPr>
            <a:r>
              <a:t/>
            </a:r>
            <a:endParaRPr/>
          </a:p>
        </p:txBody>
      </p:sp>
      <p:sp>
        <p:nvSpPr>
          <p:cNvPr id="585" name="Google Shape;585;p65"/>
          <p:cNvSpPr/>
          <p:nvPr/>
        </p:nvSpPr>
        <p:spPr>
          <a:xfrm>
            <a:off x="4645949" y="1534250"/>
            <a:ext cx="446100" cy="622200"/>
          </a:xfrm>
          <a:prstGeom prst="cloudCallout">
            <a:avLst>
              <a:gd fmla="val 111736" name="adj1"/>
              <a:gd fmla="val 63424" name="adj2"/>
            </a:avLst>
          </a:prstGeom>
          <a:noFill/>
          <a:ln cap="flat" cmpd="sng" w="28575">
            <a:solidFill>
              <a:srgbClr val="594EB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65"/>
          <p:cNvSpPr txBox="1"/>
          <p:nvPr/>
        </p:nvSpPr>
        <p:spPr>
          <a:xfrm>
            <a:off x="5306700" y="2270500"/>
            <a:ext cx="2824800" cy="132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00FF"/>
                </a:solidFill>
                <a:latin typeface="Avenir"/>
                <a:ea typeface="Avenir"/>
                <a:cs typeface="Avenir"/>
                <a:sym typeface="Avenir"/>
              </a:rPr>
              <a:t>Logical Right shift.</a:t>
            </a:r>
            <a:endParaRPr>
              <a:solidFill>
                <a:srgbClr val="FF00FF"/>
              </a:solidFill>
              <a:latin typeface="Avenir"/>
              <a:ea typeface="Avenir"/>
              <a:cs typeface="Avenir"/>
              <a:sym typeface="Avenir"/>
            </a:endParaRPr>
          </a:p>
          <a:p>
            <a:pPr indent="0" lvl="0" marL="0" rtl="0" algn="l">
              <a:spcBef>
                <a:spcPts val="0"/>
              </a:spcBef>
              <a:spcAft>
                <a:spcPts val="0"/>
              </a:spcAft>
              <a:buNone/>
            </a:pPr>
            <a:r>
              <a:t/>
            </a:r>
            <a:endParaRPr>
              <a:solidFill>
                <a:srgbClr val="FF00FF"/>
              </a:solidFill>
              <a:latin typeface="Avenir"/>
              <a:ea typeface="Avenir"/>
              <a:cs typeface="Avenir"/>
              <a:sym typeface="Avenir"/>
            </a:endParaRPr>
          </a:p>
          <a:p>
            <a:pPr indent="0" lvl="0" marL="0" rtl="0" algn="l">
              <a:spcBef>
                <a:spcPts val="0"/>
              </a:spcBef>
              <a:spcAft>
                <a:spcPts val="0"/>
              </a:spcAft>
              <a:buNone/>
            </a:pPr>
            <a:r>
              <a:rPr lang="en">
                <a:solidFill>
                  <a:srgbClr val="FF00FF"/>
                </a:solidFill>
                <a:latin typeface="Avenir"/>
                <a:ea typeface="Avenir"/>
                <a:cs typeface="Avenir"/>
                <a:sym typeface="Avenir"/>
              </a:rPr>
              <a:t>R5 is shift by 2 places to the right and the value is stored in the register R0.</a:t>
            </a:r>
            <a:endParaRPr>
              <a:solidFill>
                <a:srgbClr val="FF00FF"/>
              </a:solidFill>
              <a:latin typeface="Avenir"/>
              <a:ea typeface="Avenir"/>
              <a:cs typeface="Avenir"/>
              <a:sym typeface="Aveni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0" name="Shape 590"/>
        <p:cNvGrpSpPr/>
        <p:nvPr/>
      </p:nvGrpSpPr>
      <p:grpSpPr>
        <a:xfrm>
          <a:off x="0" y="0"/>
          <a:ext cx="0" cy="0"/>
          <a:chOff x="0" y="0"/>
          <a:chExt cx="0" cy="0"/>
        </a:xfrm>
      </p:grpSpPr>
      <p:sp>
        <p:nvSpPr>
          <p:cNvPr id="591" name="Google Shape;591;p6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Rotate</a:t>
            </a:r>
            <a:endParaRPr/>
          </a:p>
        </p:txBody>
      </p:sp>
      <p:sp>
        <p:nvSpPr>
          <p:cNvPr id="592" name="Google Shape;592;p66"/>
          <p:cNvSpPr txBox="1"/>
          <p:nvPr>
            <p:ph idx="1" type="body"/>
          </p:nvPr>
        </p:nvSpPr>
        <p:spPr>
          <a:xfrm>
            <a:off x="311700" y="1566175"/>
            <a:ext cx="4226400" cy="30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sz="1100"/>
              <a:t>// Make sure the shift value is within [0, 31]</a:t>
            </a:r>
            <a:endParaRPr sz="1100"/>
          </a:p>
          <a:p>
            <a:pPr indent="0" lvl="0" marL="0" rtl="0" algn="l">
              <a:spcBef>
                <a:spcPts val="0"/>
              </a:spcBef>
              <a:spcAft>
                <a:spcPts val="0"/>
              </a:spcAft>
              <a:buNone/>
            </a:pPr>
            <a:r>
              <a:rPr lang="en" sz="1100"/>
              <a:t>shift = shift % 32;</a:t>
            </a:r>
            <a:endParaRPr sz="1100"/>
          </a:p>
          <a:p>
            <a:pPr indent="0" lvl="0" marL="0" rtl="0" algn="l">
              <a:spcBef>
                <a:spcPts val="0"/>
              </a:spcBef>
              <a:spcAft>
                <a:spcPts val="0"/>
              </a:spcAft>
              <a:buNone/>
            </a:pPr>
            <a:r>
              <a:rPr lang="en" sz="1100"/>
              <a:t>b = (a &gt;&gt; shift) | (a &lt;&lt; (32 - shift));</a:t>
            </a:r>
            <a:endParaRPr sz="1100"/>
          </a:p>
          <a:p>
            <a:pPr indent="0" lvl="0" marL="0" rtl="0" algn="l">
              <a:spcBef>
                <a:spcPts val="0"/>
              </a:spcBef>
              <a:spcAft>
                <a:spcPts val="0"/>
              </a:spcAft>
              <a:buClr>
                <a:schemeClr val="dk1"/>
              </a:buClr>
              <a:buSzPts val="1100"/>
              <a:buFont typeface="Arial"/>
              <a:buNone/>
            </a:pPr>
            <a:r>
              <a:t/>
            </a:r>
            <a:endParaRPr sz="1100"/>
          </a:p>
          <a:p>
            <a:pPr indent="0" lvl="0" marL="0" rtl="0" algn="l">
              <a:spcBef>
                <a:spcPts val="0"/>
              </a:spcBef>
              <a:spcAft>
                <a:spcPts val="0"/>
              </a:spcAft>
              <a:buNone/>
            </a:pPr>
            <a:r>
              <a:t/>
            </a:r>
            <a:endParaRPr sz="1100"/>
          </a:p>
        </p:txBody>
      </p:sp>
      <p:sp>
        <p:nvSpPr>
          <p:cNvPr id="593" name="Google Shape;593;p66"/>
          <p:cNvSpPr txBox="1"/>
          <p:nvPr>
            <p:ph idx="2" type="body"/>
          </p:nvPr>
        </p:nvSpPr>
        <p:spPr>
          <a:xfrm>
            <a:off x="4605900" y="1566300"/>
            <a:ext cx="4226400" cy="30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ROR R3, R5, #21@ rotate right</a:t>
            </a:r>
            <a:endParaRPr/>
          </a:p>
        </p:txBody>
      </p:sp>
      <p:sp>
        <p:nvSpPr>
          <p:cNvPr id="594" name="Google Shape;594;p66"/>
          <p:cNvSpPr txBox="1"/>
          <p:nvPr/>
        </p:nvSpPr>
        <p:spPr>
          <a:xfrm>
            <a:off x="609850" y="3031225"/>
            <a:ext cx="2824800" cy="132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00FF"/>
                </a:solidFill>
                <a:latin typeface="Avenir"/>
                <a:ea typeface="Avenir"/>
                <a:cs typeface="Avenir"/>
                <a:sym typeface="Avenir"/>
              </a:rPr>
              <a:t>C doesn’t have equivalent rotate operator, but we can write a program to implement an equivalent operation. Alternative we can do in C++ using operator overloading.</a:t>
            </a:r>
            <a:endParaRPr>
              <a:solidFill>
                <a:srgbClr val="FF00FF"/>
              </a:solidFill>
              <a:latin typeface="Avenir"/>
              <a:ea typeface="Avenir"/>
              <a:cs typeface="Avenir"/>
              <a:sym typeface="Avenir"/>
            </a:endParaRPr>
          </a:p>
        </p:txBody>
      </p:sp>
      <p:sp>
        <p:nvSpPr>
          <p:cNvPr id="595" name="Google Shape;595;p66"/>
          <p:cNvSpPr txBox="1"/>
          <p:nvPr/>
        </p:nvSpPr>
        <p:spPr>
          <a:xfrm>
            <a:off x="4741375" y="2407075"/>
            <a:ext cx="2824800" cy="132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00FF"/>
                </a:solidFill>
                <a:latin typeface="Avenir"/>
                <a:ea typeface="Avenir"/>
                <a:cs typeface="Avenir"/>
                <a:sym typeface="Avenir"/>
              </a:rPr>
              <a:t>There is no equivalent ROL, but left operation can be performed with right rotation by a complementary amount.</a:t>
            </a:r>
            <a:endParaRPr>
              <a:solidFill>
                <a:srgbClr val="FF00FF"/>
              </a:solidFill>
              <a:latin typeface="Avenir"/>
              <a:ea typeface="Avenir"/>
              <a:cs typeface="Avenir"/>
              <a:sym typeface="Avenir"/>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9" name="Shape 599"/>
        <p:cNvGrpSpPr/>
        <p:nvPr/>
      </p:nvGrpSpPr>
      <p:grpSpPr>
        <a:xfrm>
          <a:off x="0" y="0"/>
          <a:ext cx="0" cy="0"/>
          <a:chOff x="0" y="0"/>
          <a:chExt cx="0" cy="0"/>
        </a:xfrm>
      </p:grpSpPr>
      <p:sp>
        <p:nvSpPr>
          <p:cNvPr id="600" name="Google Shape;600;p67"/>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Arithmetic Shift Right vs Logical Shift Right</a:t>
            </a:r>
            <a:endParaRPr/>
          </a:p>
        </p:txBody>
      </p:sp>
      <p:sp>
        <p:nvSpPr>
          <p:cNvPr id="601" name="Google Shape;601;p6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t>ARM Instruction sets also have ASR (Arithmetic Shift Right) which is slightly different from LSR.</a:t>
            </a:r>
            <a:endParaRPr/>
          </a:p>
          <a:p>
            <a:pPr indent="0" lvl="0" marL="0" rtl="0" algn="l">
              <a:spcBef>
                <a:spcPts val="1000"/>
              </a:spcBef>
              <a:spcAft>
                <a:spcPts val="0"/>
              </a:spcAft>
              <a:buNone/>
            </a:pPr>
            <a:r>
              <a:rPr lang="en"/>
              <a:t>In LSR, when bits are shifted, the new bits to the left is 0.</a:t>
            </a:r>
            <a:endParaRPr/>
          </a:p>
          <a:p>
            <a:pPr indent="0" lvl="0" marL="0" rtl="0" algn="l">
              <a:spcBef>
                <a:spcPts val="1000"/>
              </a:spcBef>
              <a:spcAft>
                <a:spcPts val="0"/>
              </a:spcAft>
              <a:buNone/>
            </a:pPr>
            <a:r>
              <a:rPr lang="en"/>
              <a:t>In ASR, when bits are shifted, the new bits to the left is filled with the same bit as original MSB.</a:t>
            </a:r>
            <a:endParaRPr/>
          </a:p>
          <a:p>
            <a:pPr indent="0" lvl="0" marL="0" rtl="0" algn="l">
              <a:spcBef>
                <a:spcPts val="1000"/>
              </a:spcBef>
              <a:spcAft>
                <a:spcPts val="0"/>
              </a:spcAft>
              <a:buNone/>
            </a:pPr>
            <a:r>
              <a:rPr lang="en"/>
              <a:t>Example. Let R5 = 1111000</a:t>
            </a:r>
            <a:endParaRPr/>
          </a:p>
          <a:p>
            <a:pPr indent="0" lvl="0" marL="0" rtl="0" algn="l">
              <a:spcBef>
                <a:spcPts val="1000"/>
              </a:spcBef>
              <a:spcAft>
                <a:spcPts val="0"/>
              </a:spcAft>
              <a:buNone/>
            </a:pPr>
            <a:r>
              <a:rPr lang="en"/>
              <a:t>LSR R2, R5  #2 will save 0011110 in R2</a:t>
            </a:r>
            <a:endParaRPr/>
          </a:p>
          <a:p>
            <a:pPr indent="0" lvl="0" marL="0" rtl="0" algn="l">
              <a:spcBef>
                <a:spcPts val="1000"/>
              </a:spcBef>
              <a:spcAft>
                <a:spcPts val="1000"/>
              </a:spcAft>
              <a:buNone/>
            </a:pPr>
            <a:r>
              <a:rPr lang="en"/>
              <a:t>ASR R2, R5 #2 will save 1111110</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5" name="Shape 605"/>
        <p:cNvGrpSpPr/>
        <p:nvPr/>
      </p:nvGrpSpPr>
      <p:grpSpPr>
        <a:xfrm>
          <a:off x="0" y="0"/>
          <a:ext cx="0" cy="0"/>
          <a:chOff x="0" y="0"/>
          <a:chExt cx="0" cy="0"/>
        </a:xfrm>
      </p:grpSpPr>
      <p:sp>
        <p:nvSpPr>
          <p:cNvPr id="606" name="Google Shape;606;p68"/>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Multiply Instruction</a:t>
            </a:r>
            <a:endParaRPr/>
          </a:p>
        </p:txBody>
      </p:sp>
      <p:sp>
        <p:nvSpPr>
          <p:cNvPr id="607" name="Google Shape;607;p6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Multiplying two 32 bit numbers may produce a 64 bit number.</a:t>
            </a:r>
            <a:endParaRPr/>
          </a:p>
          <a:p>
            <a:pPr indent="0" lvl="0" marL="0" rtl="0" algn="l">
              <a:spcBef>
                <a:spcPts val="1000"/>
              </a:spcBef>
              <a:spcAft>
                <a:spcPts val="0"/>
              </a:spcAft>
              <a:buNone/>
            </a:pPr>
            <a:r>
              <a:rPr lang="en"/>
              <a:t>We have two kind of multiply instructions in ARM</a:t>
            </a:r>
            <a:endParaRPr/>
          </a:p>
          <a:p>
            <a:pPr indent="-361950" lvl="0" marL="457200" rtl="0" algn="l">
              <a:spcBef>
                <a:spcPts val="1000"/>
              </a:spcBef>
              <a:spcAft>
                <a:spcPts val="0"/>
              </a:spcAft>
              <a:buSzPts val="2100"/>
              <a:buAutoNum type="arabicPeriod"/>
            </a:pPr>
            <a:r>
              <a:rPr lang="en"/>
              <a:t>MUL – produces 32 bit results</a:t>
            </a:r>
            <a:endParaRPr/>
          </a:p>
          <a:p>
            <a:pPr indent="-361950" lvl="0" marL="457200" rtl="0" algn="l">
              <a:spcBef>
                <a:spcPts val="1000"/>
              </a:spcBef>
              <a:spcAft>
                <a:spcPts val="0"/>
              </a:spcAft>
              <a:buSzPts val="2100"/>
              <a:buAutoNum type="arabicPeriod"/>
            </a:pPr>
            <a:r>
              <a:rPr lang="en"/>
              <a:t>UMULL – unsigned multiply long, produces 64 bit from unsigned numbers – stored in two registers</a:t>
            </a:r>
            <a:endParaRPr/>
          </a:p>
          <a:p>
            <a:pPr indent="-361950" lvl="0" marL="457200" rtl="0" algn="l">
              <a:spcBef>
                <a:spcPts val="1000"/>
              </a:spcBef>
              <a:spcAft>
                <a:spcPts val="1000"/>
              </a:spcAft>
              <a:buSzPts val="2100"/>
              <a:buAutoNum type="arabicPeriod"/>
            </a:pPr>
            <a:r>
              <a:rPr lang="en"/>
              <a:t>SMULL – signed multiply long, produces 64 bit from signed numbers – stored in two registers</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1" name="Shape 611"/>
        <p:cNvGrpSpPr/>
        <p:nvPr/>
      </p:nvGrpSpPr>
      <p:grpSpPr>
        <a:xfrm>
          <a:off x="0" y="0"/>
          <a:ext cx="0" cy="0"/>
          <a:chOff x="0" y="0"/>
          <a:chExt cx="0" cy="0"/>
        </a:xfrm>
      </p:grpSpPr>
      <p:sp>
        <p:nvSpPr>
          <p:cNvPr id="612" name="Google Shape;612;p6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Multiply Instruction</a:t>
            </a:r>
            <a:endParaRPr/>
          </a:p>
        </p:txBody>
      </p:sp>
      <p:sp>
        <p:nvSpPr>
          <p:cNvPr id="613" name="Google Shape;613;p69"/>
          <p:cNvSpPr txBox="1"/>
          <p:nvPr>
            <p:ph idx="1" type="body"/>
          </p:nvPr>
        </p:nvSpPr>
        <p:spPr>
          <a:xfrm>
            <a:off x="311700" y="1566175"/>
            <a:ext cx="4226400" cy="30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 = b*c;</a:t>
            </a:r>
            <a:endParaRPr/>
          </a:p>
        </p:txBody>
      </p:sp>
      <p:sp>
        <p:nvSpPr>
          <p:cNvPr id="614" name="Google Shape;614;p69"/>
          <p:cNvSpPr txBox="1"/>
          <p:nvPr>
            <p:ph idx="2" type="body"/>
          </p:nvPr>
        </p:nvSpPr>
        <p:spPr>
          <a:xfrm>
            <a:off x="4605900" y="1566300"/>
            <a:ext cx="4226400" cy="30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MUL R1, R2, R3</a:t>
            </a:r>
            <a:endParaRPr/>
          </a:p>
        </p:txBody>
      </p:sp>
      <p:sp>
        <p:nvSpPr>
          <p:cNvPr id="615" name="Google Shape;615;p69"/>
          <p:cNvSpPr/>
          <p:nvPr/>
        </p:nvSpPr>
        <p:spPr>
          <a:xfrm>
            <a:off x="4605900" y="1497700"/>
            <a:ext cx="592800" cy="774600"/>
          </a:xfrm>
          <a:prstGeom prst="cloudCallout">
            <a:avLst>
              <a:gd fmla="val 111736" name="adj1"/>
              <a:gd fmla="val 63424" name="adj2"/>
            </a:avLst>
          </a:prstGeom>
          <a:noFill/>
          <a:ln cap="flat" cmpd="sng" w="28575">
            <a:solidFill>
              <a:srgbClr val="594EB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69"/>
          <p:cNvSpPr txBox="1"/>
          <p:nvPr/>
        </p:nvSpPr>
        <p:spPr>
          <a:xfrm>
            <a:off x="4741375" y="2407075"/>
            <a:ext cx="2824800" cy="132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00FF"/>
                </a:solidFill>
                <a:latin typeface="Avenir"/>
                <a:ea typeface="Avenir"/>
                <a:cs typeface="Avenir"/>
                <a:sym typeface="Avenir"/>
              </a:rPr>
              <a:t>multiplies R2 and R3 and places the  least significant 32 bit of the result in R1 and discard the most significant 32 bits</a:t>
            </a:r>
            <a:endParaRPr>
              <a:solidFill>
                <a:srgbClr val="FF00FF"/>
              </a:solidFill>
              <a:latin typeface="Avenir"/>
              <a:ea typeface="Avenir"/>
              <a:cs typeface="Avenir"/>
              <a:sym typeface="Avenir"/>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0" name="Shape 620"/>
        <p:cNvGrpSpPr/>
        <p:nvPr/>
      </p:nvGrpSpPr>
      <p:grpSpPr>
        <a:xfrm>
          <a:off x="0" y="0"/>
          <a:ext cx="0" cy="0"/>
          <a:chOff x="0" y="0"/>
          <a:chExt cx="0" cy="0"/>
        </a:xfrm>
      </p:grpSpPr>
      <p:sp>
        <p:nvSpPr>
          <p:cNvPr id="621" name="Google Shape;621;p7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Multiply Instruction</a:t>
            </a:r>
            <a:endParaRPr/>
          </a:p>
        </p:txBody>
      </p:sp>
      <p:sp>
        <p:nvSpPr>
          <p:cNvPr id="622" name="Google Shape;622;p70"/>
          <p:cNvSpPr txBox="1"/>
          <p:nvPr>
            <p:ph idx="1" type="body"/>
          </p:nvPr>
        </p:nvSpPr>
        <p:spPr>
          <a:xfrm>
            <a:off x="311700" y="1566175"/>
            <a:ext cx="4226400" cy="30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 = b*c;</a:t>
            </a:r>
            <a:endParaRPr/>
          </a:p>
        </p:txBody>
      </p:sp>
      <p:sp>
        <p:nvSpPr>
          <p:cNvPr id="623" name="Google Shape;623;p70"/>
          <p:cNvSpPr txBox="1"/>
          <p:nvPr>
            <p:ph idx="2" type="body"/>
          </p:nvPr>
        </p:nvSpPr>
        <p:spPr>
          <a:xfrm>
            <a:off x="4605900" y="1566300"/>
            <a:ext cx="4226400" cy="30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SMULL R1, R0, R2, R3</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UMULL R1,R0, R2, R3</a:t>
            </a:r>
            <a:endParaRPr/>
          </a:p>
        </p:txBody>
      </p:sp>
      <p:sp>
        <p:nvSpPr>
          <p:cNvPr id="624" name="Google Shape;624;p70"/>
          <p:cNvSpPr/>
          <p:nvPr/>
        </p:nvSpPr>
        <p:spPr>
          <a:xfrm>
            <a:off x="4605900" y="1497700"/>
            <a:ext cx="843900" cy="774600"/>
          </a:xfrm>
          <a:prstGeom prst="cloudCallout">
            <a:avLst>
              <a:gd fmla="val 111736" name="adj1"/>
              <a:gd fmla="val 63424" name="adj2"/>
            </a:avLst>
          </a:prstGeom>
          <a:noFill/>
          <a:ln cap="flat" cmpd="sng" w="28575">
            <a:solidFill>
              <a:srgbClr val="594EB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70"/>
          <p:cNvSpPr txBox="1"/>
          <p:nvPr/>
        </p:nvSpPr>
        <p:spPr>
          <a:xfrm>
            <a:off x="4741375" y="2407075"/>
            <a:ext cx="2824800" cy="94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00FF"/>
                </a:solidFill>
                <a:latin typeface="Avenir"/>
                <a:ea typeface="Avenir"/>
                <a:cs typeface="Avenir"/>
                <a:sym typeface="Avenir"/>
              </a:rPr>
              <a:t>multiplies R2 and R3 and places the  least significant 32 bit of the result in R1 and the most significant 32 bits is placed in R0.</a:t>
            </a:r>
            <a:endParaRPr>
              <a:solidFill>
                <a:srgbClr val="FF00FF"/>
              </a:solidFill>
              <a:latin typeface="Avenir"/>
              <a:ea typeface="Avenir"/>
              <a:cs typeface="Avenir"/>
              <a:sym typeface="Avenir"/>
            </a:endParaRPr>
          </a:p>
        </p:txBody>
      </p:sp>
      <p:sp>
        <p:nvSpPr>
          <p:cNvPr id="626" name="Google Shape;626;p70"/>
          <p:cNvSpPr/>
          <p:nvPr/>
        </p:nvSpPr>
        <p:spPr>
          <a:xfrm>
            <a:off x="4605900" y="3880375"/>
            <a:ext cx="944100" cy="653100"/>
          </a:xfrm>
          <a:prstGeom prst="cloudCallout">
            <a:avLst>
              <a:gd fmla="val 113689" name="adj1"/>
              <a:gd fmla="val -91960" name="adj2"/>
            </a:avLst>
          </a:prstGeom>
          <a:noFill/>
          <a:ln cap="flat" cmpd="sng" w="28575">
            <a:solidFill>
              <a:srgbClr val="594EB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0" name="Shape 630"/>
        <p:cNvGrpSpPr/>
        <p:nvPr/>
      </p:nvGrpSpPr>
      <p:grpSpPr>
        <a:xfrm>
          <a:off x="0" y="0"/>
          <a:ext cx="0" cy="0"/>
          <a:chOff x="0" y="0"/>
          <a:chExt cx="0" cy="0"/>
        </a:xfrm>
      </p:grpSpPr>
      <p:sp>
        <p:nvSpPr>
          <p:cNvPr id="631" name="Google Shape;631;p7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Multiply-accumulate Variant</a:t>
            </a:r>
            <a:endParaRPr/>
          </a:p>
        </p:txBody>
      </p:sp>
      <p:sp>
        <p:nvSpPr>
          <p:cNvPr id="632" name="Google Shape;632;p71"/>
          <p:cNvSpPr txBox="1"/>
          <p:nvPr>
            <p:ph idx="1" type="body"/>
          </p:nvPr>
        </p:nvSpPr>
        <p:spPr>
          <a:xfrm>
            <a:off x="311700" y="1566175"/>
            <a:ext cx="4226400" cy="30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 = (a*c) + d</a:t>
            </a:r>
            <a:endParaRPr/>
          </a:p>
        </p:txBody>
      </p:sp>
      <p:sp>
        <p:nvSpPr>
          <p:cNvPr id="633" name="Google Shape;633;p71"/>
          <p:cNvSpPr txBox="1"/>
          <p:nvPr>
            <p:ph idx="2" type="body"/>
          </p:nvPr>
        </p:nvSpPr>
        <p:spPr>
          <a:xfrm>
            <a:off x="4605900" y="1566300"/>
            <a:ext cx="4226400" cy="30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MLA R10, R1, R2,    R3</a:t>
            </a:r>
            <a:endParaRPr/>
          </a:p>
        </p:txBody>
      </p:sp>
      <p:sp>
        <p:nvSpPr>
          <p:cNvPr id="634" name="Google Shape;634;p71"/>
          <p:cNvSpPr/>
          <p:nvPr/>
        </p:nvSpPr>
        <p:spPr>
          <a:xfrm rot="-5400000">
            <a:off x="6012450" y="1607350"/>
            <a:ext cx="209400" cy="750900"/>
          </a:xfrm>
          <a:prstGeom prst="leftBrace">
            <a:avLst>
              <a:gd fmla="val 50000" name="adj1"/>
              <a:gd fmla="val 50000" name="adj2"/>
            </a:avLst>
          </a:prstGeom>
          <a:noFill/>
          <a:ln cap="flat" cmpd="sng" w="38100">
            <a:solidFill>
              <a:srgbClr val="33847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71"/>
          <p:cNvSpPr txBox="1"/>
          <p:nvPr/>
        </p:nvSpPr>
        <p:spPr>
          <a:xfrm>
            <a:off x="5593650" y="2114050"/>
            <a:ext cx="1047000" cy="43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DF3079"/>
                </a:solidFill>
                <a:latin typeface="Avenir"/>
                <a:ea typeface="Avenir"/>
                <a:cs typeface="Avenir"/>
                <a:sym typeface="Avenir"/>
              </a:rPr>
              <a:t>to be multiplied</a:t>
            </a:r>
            <a:endParaRPr>
              <a:solidFill>
                <a:srgbClr val="DF3079"/>
              </a:solidFill>
              <a:latin typeface="Avenir"/>
              <a:ea typeface="Avenir"/>
              <a:cs typeface="Avenir"/>
              <a:sym typeface="Avenir"/>
            </a:endParaRPr>
          </a:p>
        </p:txBody>
      </p:sp>
      <p:sp>
        <p:nvSpPr>
          <p:cNvPr id="636" name="Google Shape;636;p71"/>
          <p:cNvSpPr txBox="1"/>
          <p:nvPr/>
        </p:nvSpPr>
        <p:spPr>
          <a:xfrm>
            <a:off x="6613750" y="2114050"/>
            <a:ext cx="1047000" cy="43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DF3079"/>
                </a:solidFill>
                <a:latin typeface="Avenir"/>
                <a:ea typeface="Avenir"/>
                <a:cs typeface="Avenir"/>
                <a:sym typeface="Avenir"/>
              </a:rPr>
              <a:t>to add</a:t>
            </a:r>
            <a:endParaRPr>
              <a:solidFill>
                <a:srgbClr val="DF3079"/>
              </a:solidFill>
              <a:latin typeface="Avenir"/>
              <a:ea typeface="Avenir"/>
              <a:cs typeface="Avenir"/>
              <a:sym typeface="Avenir"/>
            </a:endParaRPr>
          </a:p>
        </p:txBody>
      </p:sp>
      <p:sp>
        <p:nvSpPr>
          <p:cNvPr id="637" name="Google Shape;637;p71"/>
          <p:cNvSpPr/>
          <p:nvPr/>
        </p:nvSpPr>
        <p:spPr>
          <a:xfrm rot="-5400000">
            <a:off x="6733550" y="1691950"/>
            <a:ext cx="209400" cy="634800"/>
          </a:xfrm>
          <a:prstGeom prst="leftBrace">
            <a:avLst>
              <a:gd fmla="val 50000" name="adj1"/>
              <a:gd fmla="val 50000" name="adj2"/>
            </a:avLst>
          </a:prstGeom>
          <a:noFill/>
          <a:ln cap="flat" cmpd="sng" w="38100">
            <a:solidFill>
              <a:srgbClr val="33847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71"/>
          <p:cNvSpPr txBox="1"/>
          <p:nvPr/>
        </p:nvSpPr>
        <p:spPr>
          <a:xfrm>
            <a:off x="4877625" y="3144725"/>
            <a:ext cx="2931300" cy="66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Avenir"/>
                <a:ea typeface="Avenir"/>
                <a:cs typeface="Avenir"/>
                <a:sym typeface="Avenir"/>
              </a:rPr>
              <a:t>The MLA instruction multiplies the values from R1 and R2, adds the value from R3, and places the least significant 32 bits of the result in R10.</a:t>
            </a:r>
            <a:endParaRPr>
              <a:latin typeface="Avenir"/>
              <a:ea typeface="Avenir"/>
              <a:cs typeface="Avenir"/>
              <a:sym typeface="Avenir"/>
            </a:endParaRPr>
          </a:p>
          <a:p>
            <a:pPr indent="0" lvl="0" marL="0" rtl="0" algn="l">
              <a:spcBef>
                <a:spcPts val="0"/>
              </a:spcBef>
              <a:spcAft>
                <a:spcPts val="0"/>
              </a:spcAft>
              <a:buClr>
                <a:schemeClr val="dk1"/>
              </a:buClr>
              <a:buSzPts val="1100"/>
              <a:buFont typeface="Arial"/>
              <a:buNone/>
            </a:pPr>
            <a:r>
              <a:t/>
            </a:r>
            <a:endParaRPr>
              <a:latin typeface="Avenir"/>
              <a:ea typeface="Avenir"/>
              <a:cs typeface="Avenir"/>
              <a:sym typeface="Avenir"/>
            </a:endParaRPr>
          </a:p>
          <a:p>
            <a:pPr indent="0" lvl="0" marL="0" rtl="0" algn="l">
              <a:spcBef>
                <a:spcPts val="0"/>
              </a:spcBef>
              <a:spcAft>
                <a:spcPts val="0"/>
              </a:spcAft>
              <a:buNone/>
            </a:pPr>
            <a:r>
              <a:t/>
            </a:r>
            <a:endParaRPr>
              <a:latin typeface="Avenir"/>
              <a:ea typeface="Avenir"/>
              <a:cs typeface="Avenir"/>
              <a:sym typeface="Avenir"/>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2" name="Shape 642"/>
        <p:cNvGrpSpPr/>
        <p:nvPr/>
      </p:nvGrpSpPr>
      <p:grpSpPr>
        <a:xfrm>
          <a:off x="0" y="0"/>
          <a:ext cx="0" cy="0"/>
          <a:chOff x="0" y="0"/>
          <a:chExt cx="0" cy="0"/>
        </a:xfrm>
      </p:grpSpPr>
      <p:sp>
        <p:nvSpPr>
          <p:cNvPr id="643" name="Google Shape;643;p72"/>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800">
                <a:solidFill>
                  <a:schemeClr val="dk2"/>
                </a:solidFill>
                <a:latin typeface="Courier New"/>
                <a:ea typeface="Courier New"/>
                <a:cs typeface="Courier New"/>
                <a:sym typeface="Courier New"/>
              </a:rPr>
              <a:t>SMLAL (Signed Multiply Accumulate Long)</a:t>
            </a:r>
            <a:endParaRPr/>
          </a:p>
        </p:txBody>
      </p:sp>
      <p:sp>
        <p:nvSpPr>
          <p:cNvPr id="644" name="Google Shape;644;p72"/>
          <p:cNvSpPr txBox="1"/>
          <p:nvPr>
            <p:ph idx="1" type="body"/>
          </p:nvPr>
        </p:nvSpPr>
        <p:spPr>
          <a:xfrm>
            <a:off x="311700" y="1566175"/>
            <a:ext cx="4226400" cy="30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645" name="Google Shape;645;p72"/>
          <p:cNvSpPr txBox="1"/>
          <p:nvPr>
            <p:ph idx="2" type="body"/>
          </p:nvPr>
        </p:nvSpPr>
        <p:spPr>
          <a:xfrm>
            <a:off x="4605900" y="1566300"/>
            <a:ext cx="4226400" cy="30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SMLAL R1, R2, R3, R4</a:t>
            </a:r>
            <a:endParaRPr/>
          </a:p>
        </p:txBody>
      </p:sp>
      <p:sp>
        <p:nvSpPr>
          <p:cNvPr id="646" name="Google Shape;646;p72"/>
          <p:cNvSpPr txBox="1"/>
          <p:nvPr/>
        </p:nvSpPr>
        <p:spPr>
          <a:xfrm>
            <a:off x="4647325" y="3279450"/>
            <a:ext cx="3908100" cy="82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00FF"/>
                </a:solidFill>
                <a:latin typeface="Avenir"/>
                <a:ea typeface="Avenir"/>
                <a:cs typeface="Avenir"/>
                <a:sym typeface="Avenir"/>
              </a:rPr>
              <a:t>It basically does operation as</a:t>
            </a:r>
            <a:endParaRPr>
              <a:solidFill>
                <a:srgbClr val="FF00FF"/>
              </a:solidFill>
              <a:latin typeface="Avenir"/>
              <a:ea typeface="Avenir"/>
              <a:cs typeface="Avenir"/>
              <a:sym typeface="Avenir"/>
            </a:endParaRPr>
          </a:p>
          <a:p>
            <a:pPr indent="0" lvl="0" marL="0" rtl="0" algn="l">
              <a:spcBef>
                <a:spcPts val="0"/>
              </a:spcBef>
              <a:spcAft>
                <a:spcPts val="0"/>
              </a:spcAft>
              <a:buNone/>
            </a:pPr>
            <a:r>
              <a:t/>
            </a:r>
            <a:endParaRPr>
              <a:solidFill>
                <a:srgbClr val="FF00FF"/>
              </a:solidFill>
              <a:latin typeface="Avenir"/>
              <a:ea typeface="Avenir"/>
              <a:cs typeface="Avenir"/>
              <a:sym typeface="Avenir"/>
            </a:endParaRPr>
          </a:p>
          <a:p>
            <a:pPr indent="0" lvl="0" marL="0" rtl="0" algn="l">
              <a:spcBef>
                <a:spcPts val="0"/>
              </a:spcBef>
              <a:spcAft>
                <a:spcPts val="0"/>
              </a:spcAft>
              <a:buNone/>
            </a:pPr>
            <a:r>
              <a:rPr lang="en">
                <a:solidFill>
                  <a:srgbClr val="FF00FF"/>
                </a:solidFill>
                <a:latin typeface="Avenir"/>
                <a:ea typeface="Avenir"/>
                <a:cs typeface="Avenir"/>
                <a:sym typeface="Avenir"/>
              </a:rPr>
              <a:t>[R2 R1] = [R2 R1] + (R3*R4)</a:t>
            </a:r>
            <a:endParaRPr>
              <a:solidFill>
                <a:srgbClr val="FF00FF"/>
              </a:solidFill>
              <a:latin typeface="Avenir"/>
              <a:ea typeface="Avenir"/>
              <a:cs typeface="Avenir"/>
              <a:sym typeface="Avenir"/>
            </a:endParaRPr>
          </a:p>
        </p:txBody>
      </p:sp>
      <p:sp>
        <p:nvSpPr>
          <p:cNvPr id="647" name="Google Shape;647;p72"/>
          <p:cNvSpPr/>
          <p:nvPr/>
        </p:nvSpPr>
        <p:spPr>
          <a:xfrm rot="-5400000">
            <a:off x="6148900" y="1768175"/>
            <a:ext cx="209400" cy="513000"/>
          </a:xfrm>
          <a:prstGeom prst="leftBrace">
            <a:avLst>
              <a:gd fmla="val 50000" name="adj1"/>
              <a:gd fmla="val 50000" name="adj2"/>
            </a:avLst>
          </a:prstGeom>
          <a:noFill/>
          <a:ln cap="flat" cmpd="sng" w="38100">
            <a:solidFill>
              <a:srgbClr val="33847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72"/>
          <p:cNvSpPr txBox="1"/>
          <p:nvPr/>
        </p:nvSpPr>
        <p:spPr>
          <a:xfrm>
            <a:off x="5997100" y="2078075"/>
            <a:ext cx="2349600" cy="43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DF3079"/>
                </a:solidFill>
                <a:latin typeface="Avenir"/>
                <a:ea typeface="Avenir"/>
                <a:cs typeface="Avenir"/>
                <a:sym typeface="Avenir"/>
              </a:rPr>
              <a:t>Most significant 32 bits</a:t>
            </a:r>
            <a:endParaRPr>
              <a:solidFill>
                <a:srgbClr val="DF3079"/>
              </a:solidFill>
              <a:latin typeface="Avenir"/>
              <a:ea typeface="Avenir"/>
              <a:cs typeface="Avenir"/>
              <a:sym typeface="Avenir"/>
            </a:endParaRPr>
          </a:p>
        </p:txBody>
      </p:sp>
      <p:sp>
        <p:nvSpPr>
          <p:cNvPr id="649" name="Google Shape;649;p72"/>
          <p:cNvSpPr/>
          <p:nvPr/>
        </p:nvSpPr>
        <p:spPr>
          <a:xfrm rot="-5400000">
            <a:off x="5372500" y="1986175"/>
            <a:ext cx="645600" cy="513000"/>
          </a:xfrm>
          <a:prstGeom prst="leftBrace">
            <a:avLst>
              <a:gd fmla="val 50000" name="adj1"/>
              <a:gd fmla="val 50000" name="adj2"/>
            </a:avLst>
          </a:prstGeom>
          <a:noFill/>
          <a:ln cap="flat" cmpd="sng" w="38100">
            <a:solidFill>
              <a:srgbClr val="33847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72"/>
          <p:cNvSpPr txBox="1"/>
          <p:nvPr/>
        </p:nvSpPr>
        <p:spPr>
          <a:xfrm>
            <a:off x="4894925" y="2650350"/>
            <a:ext cx="2349600" cy="43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DF3079"/>
                </a:solidFill>
                <a:latin typeface="Avenir"/>
                <a:ea typeface="Avenir"/>
                <a:cs typeface="Avenir"/>
                <a:sym typeface="Avenir"/>
              </a:rPr>
              <a:t>Least significant 32 bits</a:t>
            </a:r>
            <a:endParaRPr>
              <a:solidFill>
                <a:srgbClr val="DF3079"/>
              </a:solidFill>
              <a:latin typeface="Avenir"/>
              <a:ea typeface="Avenir"/>
              <a:cs typeface="Avenir"/>
              <a:sym typeface="Avenir"/>
            </a:endParaRPr>
          </a:p>
        </p:txBody>
      </p:sp>
      <p:sp>
        <p:nvSpPr>
          <p:cNvPr id="651" name="Google Shape;651;p72"/>
          <p:cNvSpPr txBox="1"/>
          <p:nvPr/>
        </p:nvSpPr>
        <p:spPr>
          <a:xfrm>
            <a:off x="739225" y="3446950"/>
            <a:ext cx="3908100" cy="82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00FF"/>
                </a:solidFill>
                <a:latin typeface="Avenir"/>
                <a:ea typeface="Avenir"/>
                <a:cs typeface="Avenir"/>
                <a:sym typeface="Avenir"/>
              </a:rPr>
              <a:t>We can have similar operation with UMLAL</a:t>
            </a:r>
            <a:endParaRPr>
              <a:solidFill>
                <a:srgbClr val="FF00FF"/>
              </a:solidFill>
              <a:latin typeface="Avenir"/>
              <a:ea typeface="Avenir"/>
              <a:cs typeface="Avenir"/>
              <a:sym typeface="Avenir"/>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5" name="Shape 655"/>
        <p:cNvGrpSpPr/>
        <p:nvPr/>
      </p:nvGrpSpPr>
      <p:grpSpPr>
        <a:xfrm>
          <a:off x="0" y="0"/>
          <a:ext cx="0" cy="0"/>
          <a:chOff x="0" y="0"/>
          <a:chExt cx="0" cy="0"/>
        </a:xfrm>
      </p:grpSpPr>
      <p:sp>
        <p:nvSpPr>
          <p:cNvPr id="656" name="Google Shape;656;p73"/>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Conditional Flags</a:t>
            </a:r>
            <a:endParaRPr/>
          </a:p>
        </p:txBody>
      </p:sp>
      <p:sp>
        <p:nvSpPr>
          <p:cNvPr id="657" name="Google Shape;657;p7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rPr lang="en"/>
              <a:t>Executing instruction, conditional depending on the value of flags.</a:t>
            </a:r>
            <a:endParaRPr/>
          </a:p>
          <a:p>
            <a:pPr indent="0" lvl="0" marL="0" rtl="0" algn="l">
              <a:spcBef>
                <a:spcPts val="1000"/>
              </a:spcBef>
              <a:spcAft>
                <a:spcPts val="0"/>
              </a:spcAft>
              <a:buNone/>
            </a:pPr>
            <a:r>
              <a:rPr lang="en"/>
              <a:t>Also known as status flags.</a:t>
            </a:r>
            <a:endParaRPr/>
          </a:p>
          <a:p>
            <a:pPr indent="-325755" lvl="0" marL="457200" rtl="0" algn="l">
              <a:spcBef>
                <a:spcPts val="1000"/>
              </a:spcBef>
              <a:spcAft>
                <a:spcPts val="0"/>
              </a:spcAft>
              <a:buClr>
                <a:srgbClr val="FF0000"/>
              </a:buClr>
              <a:buSzPct val="100000"/>
              <a:buChar char="-"/>
            </a:pPr>
            <a:r>
              <a:rPr lang="en" sz="1800">
                <a:solidFill>
                  <a:srgbClr val="FF0000"/>
                </a:solidFill>
              </a:rPr>
              <a:t>Negative (N): Instruction result is negative, i.e. bit 31 of the result is 1.</a:t>
            </a:r>
            <a:endParaRPr sz="1800">
              <a:solidFill>
                <a:srgbClr val="FF0000"/>
              </a:solidFill>
            </a:endParaRPr>
          </a:p>
          <a:p>
            <a:pPr indent="-325755" lvl="0" marL="457200" rtl="0" algn="l">
              <a:spcBef>
                <a:spcPts val="1000"/>
              </a:spcBef>
              <a:spcAft>
                <a:spcPts val="0"/>
              </a:spcAft>
              <a:buClr>
                <a:schemeClr val="accent1"/>
              </a:buClr>
              <a:buSzPct val="100000"/>
              <a:buChar char="-"/>
            </a:pPr>
            <a:r>
              <a:rPr lang="en" sz="1800">
                <a:solidFill>
                  <a:schemeClr val="accent1"/>
                </a:solidFill>
              </a:rPr>
              <a:t>Zero (Z): Instruction result is zero. </a:t>
            </a:r>
            <a:endParaRPr sz="1800">
              <a:solidFill>
                <a:schemeClr val="accent1"/>
              </a:solidFill>
            </a:endParaRPr>
          </a:p>
          <a:p>
            <a:pPr indent="-325755" lvl="0" marL="457200" rtl="0" algn="l">
              <a:spcBef>
                <a:spcPts val="1000"/>
              </a:spcBef>
              <a:spcAft>
                <a:spcPts val="0"/>
              </a:spcAft>
              <a:buClr>
                <a:srgbClr val="FF0000"/>
              </a:buClr>
              <a:buSzPct val="100000"/>
              <a:buChar char="-"/>
            </a:pPr>
            <a:r>
              <a:rPr lang="en" sz="1800">
                <a:solidFill>
                  <a:srgbClr val="FF0000"/>
                </a:solidFill>
              </a:rPr>
              <a:t>Carry (C): Instruction results in a carry out</a:t>
            </a:r>
            <a:endParaRPr sz="1800">
              <a:solidFill>
                <a:srgbClr val="FF0000"/>
              </a:solidFill>
            </a:endParaRPr>
          </a:p>
          <a:p>
            <a:pPr indent="-325755" lvl="0" marL="457200" rtl="0" algn="l">
              <a:spcBef>
                <a:spcPts val="1000"/>
              </a:spcBef>
              <a:spcAft>
                <a:spcPts val="0"/>
              </a:spcAft>
              <a:buClr>
                <a:schemeClr val="accent1"/>
              </a:buClr>
              <a:buSzPct val="100000"/>
              <a:buChar char="-"/>
            </a:pPr>
            <a:r>
              <a:rPr lang="en" sz="1800">
                <a:solidFill>
                  <a:schemeClr val="accent1"/>
                </a:solidFill>
              </a:rPr>
              <a:t>Overflow (V): Instruction causes an overflow</a:t>
            </a:r>
            <a:endParaRPr sz="1800">
              <a:solidFill>
                <a:schemeClr val="accent1"/>
              </a:solidFill>
            </a:endParaRPr>
          </a:p>
          <a:p>
            <a:pPr indent="0" lvl="0" marL="0" rtl="0" algn="l">
              <a:spcBef>
                <a:spcPts val="1000"/>
              </a:spcBef>
              <a:spcAft>
                <a:spcPts val="1000"/>
              </a:spcAft>
              <a:buNone/>
            </a:pPr>
            <a:r>
              <a:rPr lang="en" sz="1800">
                <a:solidFill>
                  <a:srgbClr val="333E48"/>
                </a:solidFill>
              </a:rPr>
              <a:t>The most common way to set the status bits is with the compare (CMP) instruction, which subtracts the second source operand from the first and sets the condition flags based on the result.</a:t>
            </a:r>
            <a:r>
              <a:rPr lang="en" sz="1800"/>
              <a:t> </a:t>
            </a:r>
            <a:r>
              <a:rPr lang="en" sz="1800">
                <a:solidFill>
                  <a:srgbClr val="BC4E4E"/>
                </a:solidFill>
              </a:rPr>
              <a:t>For example, if the numbers are equal, the result will be zero and the Z flag is set.</a:t>
            </a:r>
            <a:r>
              <a:rPr lang="en" sz="1800">
                <a:solidFill>
                  <a:srgbClr val="594EBC"/>
                </a:solidFill>
              </a:rPr>
              <a:t> </a:t>
            </a:r>
            <a:endParaRPr sz="1800">
              <a:solidFill>
                <a:srgbClr val="594EBC"/>
              </a:solidFill>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1" name="Shape 661"/>
        <p:cNvGrpSpPr/>
        <p:nvPr/>
      </p:nvGrpSpPr>
      <p:grpSpPr>
        <a:xfrm>
          <a:off x="0" y="0"/>
          <a:ext cx="0" cy="0"/>
          <a:chOff x="0" y="0"/>
          <a:chExt cx="0" cy="0"/>
        </a:xfrm>
      </p:grpSpPr>
      <p:sp>
        <p:nvSpPr>
          <p:cNvPr id="662" name="Google Shape;662;p74"/>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Current Program Status Register (CPSR)</a:t>
            </a:r>
            <a:endParaRPr/>
          </a:p>
        </p:txBody>
      </p:sp>
      <p:sp>
        <p:nvSpPr>
          <p:cNvPr id="663" name="Google Shape;663;p7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 ARM core uses the CPSR to monitor and control internal operations. The CPSR is a dedicated 32-bit register and resides in the register file.</a:t>
            </a:r>
            <a:endParaRPr/>
          </a:p>
          <a:p>
            <a:pPr indent="0" lvl="0" marL="0" rtl="0" algn="l">
              <a:spcBef>
                <a:spcPts val="1000"/>
              </a:spcBef>
              <a:spcAft>
                <a:spcPts val="1000"/>
              </a:spcAft>
              <a:buNone/>
            </a:pPr>
            <a:r>
              <a:rPr lang="en"/>
              <a:t>The CPSR is divided into four fields, each 8 bits wide: flags, status, extension, and control.</a:t>
            </a:r>
            <a:endParaRPr/>
          </a:p>
        </p:txBody>
      </p:sp>
      <p:graphicFrame>
        <p:nvGraphicFramePr>
          <p:cNvPr id="664" name="Google Shape;664;p74"/>
          <p:cNvGraphicFramePr/>
          <p:nvPr/>
        </p:nvGraphicFramePr>
        <p:xfrm>
          <a:off x="835100" y="3525875"/>
          <a:ext cx="3000000" cy="3000000"/>
        </p:xfrm>
        <a:graphic>
          <a:graphicData uri="http://schemas.openxmlformats.org/drawingml/2006/table">
            <a:tbl>
              <a:tblPr>
                <a:noFill/>
                <a:tableStyleId>{50EE0837-95DF-4811-AD0B-434BC8BF03B0}</a:tableStyleId>
              </a:tblPr>
              <a:tblGrid>
                <a:gridCol w="1809750"/>
                <a:gridCol w="1809750"/>
                <a:gridCol w="1809750"/>
                <a:gridCol w="1809750"/>
              </a:tblGrid>
              <a:tr h="381000">
                <a:tc>
                  <a:txBody>
                    <a:bodyPr/>
                    <a:lstStyle/>
                    <a:p>
                      <a:pPr indent="0" lvl="0" marL="0" rtl="0" algn="l">
                        <a:spcBef>
                          <a:spcPts val="0"/>
                        </a:spcBef>
                        <a:spcAft>
                          <a:spcPts val="0"/>
                        </a:spcAft>
                        <a:buNone/>
                      </a:pPr>
                      <a:r>
                        <a:rPr lang="en" sz="1600">
                          <a:latin typeface="Avenir"/>
                          <a:ea typeface="Avenir"/>
                          <a:cs typeface="Avenir"/>
                          <a:sym typeface="Avenir"/>
                        </a:rPr>
                        <a:t>Flags</a:t>
                      </a:r>
                      <a:endParaRPr sz="1600">
                        <a:latin typeface="Avenir"/>
                        <a:ea typeface="Avenir"/>
                        <a:cs typeface="Avenir"/>
                        <a:sym typeface="Aveni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C8D9A8"/>
                    </a:solidFill>
                  </a:tcPr>
                </a:tc>
                <a:tc>
                  <a:txBody>
                    <a:bodyPr/>
                    <a:lstStyle/>
                    <a:p>
                      <a:pPr indent="0" lvl="0" marL="0" rtl="0" algn="l">
                        <a:spcBef>
                          <a:spcPts val="0"/>
                        </a:spcBef>
                        <a:spcAft>
                          <a:spcPts val="0"/>
                        </a:spcAft>
                        <a:buNone/>
                      </a:pPr>
                      <a:r>
                        <a:rPr lang="en" sz="1600">
                          <a:latin typeface="Avenir"/>
                          <a:ea typeface="Avenir"/>
                          <a:cs typeface="Avenir"/>
                          <a:sym typeface="Avenir"/>
                        </a:rPr>
                        <a:t>Status</a:t>
                      </a:r>
                      <a:endParaRPr sz="1600">
                        <a:latin typeface="Avenir"/>
                        <a:ea typeface="Avenir"/>
                        <a:cs typeface="Avenir"/>
                        <a:sym typeface="Aveni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FFEBEB"/>
                    </a:solidFill>
                  </a:tcPr>
                </a:tc>
                <a:tc>
                  <a:txBody>
                    <a:bodyPr/>
                    <a:lstStyle/>
                    <a:p>
                      <a:pPr indent="0" lvl="0" marL="0" rtl="0" algn="l">
                        <a:spcBef>
                          <a:spcPts val="0"/>
                        </a:spcBef>
                        <a:spcAft>
                          <a:spcPts val="0"/>
                        </a:spcAft>
                        <a:buNone/>
                      </a:pPr>
                      <a:r>
                        <a:rPr lang="en" sz="1600">
                          <a:latin typeface="Avenir"/>
                          <a:ea typeface="Avenir"/>
                          <a:cs typeface="Avenir"/>
                          <a:sym typeface="Avenir"/>
                        </a:rPr>
                        <a:t>Extension</a:t>
                      </a:r>
                      <a:endParaRPr sz="1600">
                        <a:latin typeface="Avenir"/>
                        <a:ea typeface="Avenir"/>
                        <a:cs typeface="Avenir"/>
                        <a:sym typeface="Aveni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A8C8D9"/>
                    </a:solidFill>
                  </a:tcPr>
                </a:tc>
                <a:tc>
                  <a:txBody>
                    <a:bodyPr/>
                    <a:lstStyle/>
                    <a:p>
                      <a:pPr indent="0" lvl="0" marL="0" rtl="0" algn="l">
                        <a:spcBef>
                          <a:spcPts val="0"/>
                        </a:spcBef>
                        <a:spcAft>
                          <a:spcPts val="0"/>
                        </a:spcAft>
                        <a:buNone/>
                      </a:pPr>
                      <a:r>
                        <a:rPr lang="en" sz="1600">
                          <a:latin typeface="Avenir"/>
                          <a:ea typeface="Avenir"/>
                          <a:cs typeface="Avenir"/>
                          <a:sym typeface="Avenir"/>
                        </a:rPr>
                        <a:t>Control</a:t>
                      </a:r>
                      <a:endParaRPr sz="1600">
                        <a:latin typeface="Avenir"/>
                        <a:ea typeface="Avenir"/>
                        <a:cs typeface="Avenir"/>
                        <a:sym typeface="Aveni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D8BEFF"/>
                    </a:solidFill>
                  </a:tcPr>
                </a:tc>
              </a:tr>
            </a:tbl>
          </a:graphicData>
        </a:graphic>
      </p:graphicFrame>
      <p:sp>
        <p:nvSpPr>
          <p:cNvPr id="665" name="Google Shape;665;p74"/>
          <p:cNvSpPr txBox="1"/>
          <p:nvPr/>
        </p:nvSpPr>
        <p:spPr>
          <a:xfrm>
            <a:off x="686075" y="4084000"/>
            <a:ext cx="1548300" cy="30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Avenir"/>
                <a:ea typeface="Avenir"/>
                <a:cs typeface="Avenir"/>
                <a:sym typeface="Avenir"/>
              </a:rPr>
              <a:t>31, 30, 29, 28 …</a:t>
            </a:r>
            <a:endParaRPr sz="1200">
              <a:latin typeface="Avenir"/>
              <a:ea typeface="Avenir"/>
              <a:cs typeface="Avenir"/>
              <a:sym typeface="Avenir"/>
            </a:endParaRPr>
          </a:p>
        </p:txBody>
      </p:sp>
      <p:sp>
        <p:nvSpPr>
          <p:cNvPr id="666" name="Google Shape;666;p74"/>
          <p:cNvSpPr txBox="1"/>
          <p:nvPr/>
        </p:nvSpPr>
        <p:spPr>
          <a:xfrm>
            <a:off x="6976400" y="4084000"/>
            <a:ext cx="1173900" cy="30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Avenir"/>
                <a:ea typeface="Avenir"/>
                <a:cs typeface="Avenir"/>
                <a:sym typeface="Avenir"/>
              </a:rPr>
              <a:t>… 4, 3, 2, 1, 0</a:t>
            </a:r>
            <a:endParaRPr sz="1200">
              <a:latin typeface="Avenir"/>
              <a:ea typeface="Avenir"/>
              <a:cs typeface="Avenir"/>
              <a:sym typeface="Aveni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21"/>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ARM Architecture</a:t>
            </a:r>
            <a:endParaRPr/>
          </a:p>
        </p:txBody>
      </p:sp>
      <p:sp>
        <p:nvSpPr>
          <p:cNvPr id="196" name="Google Shape;196;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900"/>
              <a:t>ARM designs computer architecture but doesn’t build one.</a:t>
            </a:r>
            <a:endParaRPr sz="1900"/>
          </a:p>
          <a:p>
            <a:pPr indent="0" lvl="0" marL="0" rtl="0" algn="l">
              <a:spcBef>
                <a:spcPts val="1000"/>
              </a:spcBef>
              <a:spcAft>
                <a:spcPts val="0"/>
              </a:spcAft>
              <a:buNone/>
            </a:pPr>
            <a:r>
              <a:rPr lang="en" sz="1900"/>
              <a:t>It sells licenses to other companies to build.</a:t>
            </a:r>
            <a:endParaRPr sz="1900"/>
          </a:p>
          <a:p>
            <a:pPr indent="0" lvl="0" marL="0" rtl="0" algn="l">
              <a:spcBef>
                <a:spcPts val="1000"/>
              </a:spcBef>
              <a:spcAft>
                <a:spcPts val="1000"/>
              </a:spcAft>
              <a:buNone/>
            </a:pPr>
            <a:r>
              <a:t/>
            </a:r>
            <a:endParaRPr/>
          </a:p>
        </p:txBody>
      </p:sp>
      <p:pic>
        <p:nvPicPr>
          <p:cNvPr id="197" name="Google Shape;197;p21"/>
          <p:cNvPicPr preferRelativeResize="0"/>
          <p:nvPr/>
        </p:nvPicPr>
        <p:blipFill>
          <a:blip r:embed="rId3">
            <a:alphaModFix/>
          </a:blip>
          <a:stretch>
            <a:fillRect/>
          </a:stretch>
        </p:blipFill>
        <p:spPr>
          <a:xfrm>
            <a:off x="262550" y="2510922"/>
            <a:ext cx="2069949" cy="754001"/>
          </a:xfrm>
          <a:prstGeom prst="rect">
            <a:avLst/>
          </a:prstGeom>
          <a:noFill/>
          <a:ln>
            <a:noFill/>
          </a:ln>
        </p:spPr>
      </p:pic>
      <p:pic>
        <p:nvPicPr>
          <p:cNvPr id="198" name="Google Shape;198;p21"/>
          <p:cNvPicPr preferRelativeResize="0"/>
          <p:nvPr/>
        </p:nvPicPr>
        <p:blipFill>
          <a:blip r:embed="rId4">
            <a:alphaModFix/>
          </a:blip>
          <a:stretch>
            <a:fillRect/>
          </a:stretch>
        </p:blipFill>
        <p:spPr>
          <a:xfrm>
            <a:off x="58928" y="3564149"/>
            <a:ext cx="1866650" cy="420175"/>
          </a:xfrm>
          <a:prstGeom prst="rect">
            <a:avLst/>
          </a:prstGeom>
          <a:noFill/>
          <a:ln>
            <a:noFill/>
          </a:ln>
        </p:spPr>
      </p:pic>
      <p:pic>
        <p:nvPicPr>
          <p:cNvPr id="199" name="Google Shape;199;p21"/>
          <p:cNvPicPr preferRelativeResize="0"/>
          <p:nvPr/>
        </p:nvPicPr>
        <p:blipFill>
          <a:blip r:embed="rId5">
            <a:alphaModFix/>
          </a:blip>
          <a:stretch>
            <a:fillRect/>
          </a:stretch>
        </p:blipFill>
        <p:spPr>
          <a:xfrm>
            <a:off x="8019400" y="3169838"/>
            <a:ext cx="663375" cy="817700"/>
          </a:xfrm>
          <a:prstGeom prst="rect">
            <a:avLst/>
          </a:prstGeom>
          <a:noFill/>
          <a:ln>
            <a:noFill/>
          </a:ln>
        </p:spPr>
      </p:pic>
      <p:pic>
        <p:nvPicPr>
          <p:cNvPr id="200" name="Google Shape;200;p21"/>
          <p:cNvPicPr preferRelativeResize="0"/>
          <p:nvPr/>
        </p:nvPicPr>
        <p:blipFill>
          <a:blip r:embed="rId6">
            <a:alphaModFix/>
          </a:blip>
          <a:stretch>
            <a:fillRect/>
          </a:stretch>
        </p:blipFill>
        <p:spPr>
          <a:xfrm>
            <a:off x="1806601" y="4089460"/>
            <a:ext cx="2288599" cy="420175"/>
          </a:xfrm>
          <a:prstGeom prst="rect">
            <a:avLst/>
          </a:prstGeom>
          <a:noFill/>
          <a:ln>
            <a:noFill/>
          </a:ln>
        </p:spPr>
      </p:pic>
      <p:pic>
        <p:nvPicPr>
          <p:cNvPr id="201" name="Google Shape;201;p21"/>
          <p:cNvPicPr preferRelativeResize="0"/>
          <p:nvPr/>
        </p:nvPicPr>
        <p:blipFill>
          <a:blip r:embed="rId7">
            <a:alphaModFix/>
          </a:blip>
          <a:stretch>
            <a:fillRect/>
          </a:stretch>
        </p:blipFill>
        <p:spPr>
          <a:xfrm>
            <a:off x="2739475" y="2645750"/>
            <a:ext cx="948760" cy="918400"/>
          </a:xfrm>
          <a:prstGeom prst="rect">
            <a:avLst/>
          </a:prstGeom>
          <a:noFill/>
          <a:ln>
            <a:noFill/>
          </a:ln>
        </p:spPr>
      </p:pic>
      <p:pic>
        <p:nvPicPr>
          <p:cNvPr id="202" name="Google Shape;202;p21"/>
          <p:cNvPicPr preferRelativeResize="0"/>
          <p:nvPr/>
        </p:nvPicPr>
        <p:blipFill>
          <a:blip r:embed="rId8">
            <a:alphaModFix/>
          </a:blip>
          <a:stretch>
            <a:fillRect/>
          </a:stretch>
        </p:blipFill>
        <p:spPr>
          <a:xfrm>
            <a:off x="4234926" y="4183376"/>
            <a:ext cx="1851151" cy="484476"/>
          </a:xfrm>
          <a:prstGeom prst="rect">
            <a:avLst/>
          </a:prstGeom>
          <a:noFill/>
          <a:ln>
            <a:noFill/>
          </a:ln>
        </p:spPr>
      </p:pic>
      <p:pic>
        <p:nvPicPr>
          <p:cNvPr id="203" name="Google Shape;203;p21"/>
          <p:cNvPicPr preferRelativeResize="0"/>
          <p:nvPr/>
        </p:nvPicPr>
        <p:blipFill>
          <a:blip r:embed="rId9">
            <a:alphaModFix/>
          </a:blip>
          <a:stretch>
            <a:fillRect/>
          </a:stretch>
        </p:blipFill>
        <p:spPr>
          <a:xfrm>
            <a:off x="4095207" y="2726894"/>
            <a:ext cx="948750" cy="963804"/>
          </a:xfrm>
          <a:prstGeom prst="rect">
            <a:avLst/>
          </a:prstGeom>
          <a:noFill/>
          <a:ln>
            <a:noFill/>
          </a:ln>
        </p:spPr>
      </p:pic>
      <p:pic>
        <p:nvPicPr>
          <p:cNvPr id="204" name="Google Shape;204;p21"/>
          <p:cNvPicPr preferRelativeResize="0"/>
          <p:nvPr/>
        </p:nvPicPr>
        <p:blipFill>
          <a:blip r:embed="rId10">
            <a:alphaModFix/>
          </a:blip>
          <a:stretch>
            <a:fillRect/>
          </a:stretch>
        </p:blipFill>
        <p:spPr>
          <a:xfrm>
            <a:off x="6322101" y="4027069"/>
            <a:ext cx="1530173" cy="860725"/>
          </a:xfrm>
          <a:prstGeom prst="rect">
            <a:avLst/>
          </a:prstGeom>
          <a:noFill/>
          <a:ln>
            <a:noFill/>
          </a:ln>
        </p:spPr>
      </p:pic>
      <p:pic>
        <p:nvPicPr>
          <p:cNvPr id="205" name="Google Shape;205;p21"/>
          <p:cNvPicPr preferRelativeResize="0"/>
          <p:nvPr/>
        </p:nvPicPr>
        <p:blipFill>
          <a:blip r:embed="rId11">
            <a:alphaModFix/>
          </a:blip>
          <a:stretch>
            <a:fillRect/>
          </a:stretch>
        </p:blipFill>
        <p:spPr>
          <a:xfrm>
            <a:off x="5487575" y="3136378"/>
            <a:ext cx="2040432" cy="754000"/>
          </a:xfrm>
          <a:prstGeom prst="rect">
            <a:avLst/>
          </a:prstGeom>
          <a:noFill/>
          <a:ln>
            <a:noFill/>
          </a:ln>
        </p:spPr>
      </p:pic>
      <p:pic>
        <p:nvPicPr>
          <p:cNvPr id="206" name="Google Shape;206;p21"/>
          <p:cNvPicPr preferRelativeResize="0"/>
          <p:nvPr/>
        </p:nvPicPr>
        <p:blipFill>
          <a:blip r:embed="rId12">
            <a:alphaModFix/>
          </a:blip>
          <a:stretch>
            <a:fillRect/>
          </a:stretch>
        </p:blipFill>
        <p:spPr>
          <a:xfrm>
            <a:off x="3309725" y="668000"/>
            <a:ext cx="1573886" cy="484475"/>
          </a:xfrm>
          <a:prstGeom prst="rect">
            <a:avLst/>
          </a:prstGeom>
          <a:noFill/>
          <a:ln>
            <a:noFill/>
          </a:ln>
        </p:spPr>
      </p:pic>
      <p:sp>
        <p:nvSpPr>
          <p:cNvPr id="207" name="Google Shape;207;p21"/>
          <p:cNvSpPr txBox="1"/>
          <p:nvPr/>
        </p:nvSpPr>
        <p:spPr>
          <a:xfrm>
            <a:off x="6369200" y="1995100"/>
            <a:ext cx="2744400" cy="9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u="sng">
                <a:solidFill>
                  <a:srgbClr val="9900FF"/>
                </a:solidFill>
                <a:latin typeface="Avenir"/>
                <a:ea typeface="Avenir"/>
                <a:cs typeface="Avenir"/>
                <a:sym typeface="Avenir"/>
              </a:rPr>
              <a:t>A</a:t>
            </a:r>
            <a:r>
              <a:rPr b="1" lang="en" sz="1450">
                <a:solidFill>
                  <a:srgbClr val="9900FF"/>
                </a:solidFill>
                <a:latin typeface="Avenir"/>
                <a:ea typeface="Avenir"/>
                <a:cs typeface="Avenir"/>
                <a:sym typeface="Avenir"/>
              </a:rPr>
              <a:t>dvanced </a:t>
            </a:r>
            <a:r>
              <a:rPr b="1" lang="en" sz="1800" u="sng">
                <a:solidFill>
                  <a:srgbClr val="9900FF"/>
                </a:solidFill>
                <a:latin typeface="Avenir"/>
                <a:ea typeface="Avenir"/>
                <a:cs typeface="Avenir"/>
                <a:sym typeface="Avenir"/>
              </a:rPr>
              <a:t>R</a:t>
            </a:r>
            <a:r>
              <a:rPr b="1" lang="en" sz="1450">
                <a:solidFill>
                  <a:srgbClr val="9900FF"/>
                </a:solidFill>
                <a:latin typeface="Avenir"/>
                <a:ea typeface="Avenir"/>
                <a:cs typeface="Avenir"/>
                <a:sym typeface="Avenir"/>
              </a:rPr>
              <a:t>ISC </a:t>
            </a:r>
            <a:r>
              <a:rPr b="1" lang="en" sz="1800" u="sng">
                <a:solidFill>
                  <a:srgbClr val="9900FF"/>
                </a:solidFill>
                <a:latin typeface="Avenir"/>
                <a:ea typeface="Avenir"/>
                <a:cs typeface="Avenir"/>
                <a:sym typeface="Avenir"/>
              </a:rPr>
              <a:t>M</a:t>
            </a:r>
            <a:r>
              <a:rPr b="1" lang="en" sz="1450">
                <a:solidFill>
                  <a:srgbClr val="9900FF"/>
                </a:solidFill>
                <a:latin typeface="Avenir"/>
                <a:ea typeface="Avenir"/>
                <a:cs typeface="Avenir"/>
                <a:sym typeface="Avenir"/>
              </a:rPr>
              <a:t>achines Ltd</a:t>
            </a:r>
            <a:r>
              <a:rPr b="1" lang="en" sz="1450">
                <a:solidFill>
                  <a:srgbClr val="202122"/>
                </a:solidFill>
                <a:latin typeface="Avenir"/>
                <a:ea typeface="Avenir"/>
                <a:cs typeface="Avenir"/>
                <a:sym typeface="Avenir"/>
              </a:rPr>
              <a:t>, formerly known as </a:t>
            </a:r>
            <a:endParaRPr b="1" sz="1450">
              <a:solidFill>
                <a:srgbClr val="202122"/>
              </a:solidFill>
              <a:latin typeface="Avenir"/>
              <a:ea typeface="Avenir"/>
              <a:cs typeface="Avenir"/>
              <a:sym typeface="Avenir"/>
            </a:endParaRPr>
          </a:p>
          <a:p>
            <a:pPr indent="0" lvl="0" marL="0" rtl="0" algn="l">
              <a:spcBef>
                <a:spcPts val="0"/>
              </a:spcBef>
              <a:spcAft>
                <a:spcPts val="0"/>
              </a:spcAft>
              <a:buNone/>
            </a:pPr>
            <a:r>
              <a:rPr b="1" lang="en" sz="1450">
                <a:solidFill>
                  <a:srgbClr val="FF0000"/>
                </a:solidFill>
                <a:latin typeface="Avenir"/>
                <a:ea typeface="Avenir"/>
                <a:cs typeface="Avenir"/>
                <a:sym typeface="Avenir"/>
              </a:rPr>
              <a:t>Acorn RISC Machine</a:t>
            </a:r>
            <a:endParaRPr sz="1800">
              <a:solidFill>
                <a:srgbClr val="FF0000"/>
              </a:solidFill>
              <a:latin typeface="Avenir"/>
              <a:ea typeface="Avenir"/>
              <a:cs typeface="Avenir"/>
              <a:sym typeface="Avenir"/>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0" name="Shape 670"/>
        <p:cNvGrpSpPr/>
        <p:nvPr/>
      </p:nvGrpSpPr>
      <p:grpSpPr>
        <a:xfrm>
          <a:off x="0" y="0"/>
          <a:ext cx="0" cy="0"/>
          <a:chOff x="0" y="0"/>
          <a:chExt cx="0" cy="0"/>
        </a:xfrm>
      </p:grpSpPr>
      <p:sp>
        <p:nvSpPr>
          <p:cNvPr id="671" name="Google Shape;671;p75"/>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Current Program Status Register (CPSR)</a:t>
            </a:r>
            <a:endParaRPr/>
          </a:p>
        </p:txBody>
      </p:sp>
      <p:graphicFrame>
        <p:nvGraphicFramePr>
          <p:cNvPr id="672" name="Google Shape;672;p75"/>
          <p:cNvGraphicFramePr/>
          <p:nvPr/>
        </p:nvGraphicFramePr>
        <p:xfrm>
          <a:off x="717700" y="1152475"/>
          <a:ext cx="3000000" cy="3000000"/>
        </p:xfrm>
        <a:graphic>
          <a:graphicData uri="http://schemas.openxmlformats.org/drawingml/2006/table">
            <a:tbl>
              <a:tblPr>
                <a:noFill/>
                <a:tableStyleId>{50EE0837-95DF-4811-AD0B-434BC8BF03B0}</a:tableStyleId>
              </a:tblPr>
              <a:tblGrid>
                <a:gridCol w="1809750"/>
                <a:gridCol w="1809750"/>
                <a:gridCol w="1809750"/>
                <a:gridCol w="1809750"/>
              </a:tblGrid>
              <a:tr h="381000">
                <a:tc>
                  <a:txBody>
                    <a:bodyPr/>
                    <a:lstStyle/>
                    <a:p>
                      <a:pPr indent="0" lvl="0" marL="0" rtl="0" algn="l">
                        <a:spcBef>
                          <a:spcPts val="0"/>
                        </a:spcBef>
                        <a:spcAft>
                          <a:spcPts val="0"/>
                        </a:spcAft>
                        <a:buNone/>
                      </a:pPr>
                      <a:r>
                        <a:rPr lang="en" sz="1600">
                          <a:latin typeface="Avenir"/>
                          <a:ea typeface="Avenir"/>
                          <a:cs typeface="Avenir"/>
                          <a:sym typeface="Avenir"/>
                        </a:rPr>
                        <a:t>Flags</a:t>
                      </a:r>
                      <a:endParaRPr sz="1600">
                        <a:latin typeface="Avenir"/>
                        <a:ea typeface="Avenir"/>
                        <a:cs typeface="Avenir"/>
                        <a:sym typeface="Aveni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C8D9A8"/>
                    </a:solidFill>
                  </a:tcPr>
                </a:tc>
                <a:tc>
                  <a:txBody>
                    <a:bodyPr/>
                    <a:lstStyle/>
                    <a:p>
                      <a:pPr indent="0" lvl="0" marL="0" rtl="0" algn="l">
                        <a:spcBef>
                          <a:spcPts val="0"/>
                        </a:spcBef>
                        <a:spcAft>
                          <a:spcPts val="0"/>
                        </a:spcAft>
                        <a:buNone/>
                      </a:pPr>
                      <a:r>
                        <a:rPr lang="en" sz="1600">
                          <a:latin typeface="Avenir"/>
                          <a:ea typeface="Avenir"/>
                          <a:cs typeface="Avenir"/>
                          <a:sym typeface="Avenir"/>
                        </a:rPr>
                        <a:t>Status</a:t>
                      </a:r>
                      <a:endParaRPr sz="1600">
                        <a:latin typeface="Avenir"/>
                        <a:ea typeface="Avenir"/>
                        <a:cs typeface="Avenir"/>
                        <a:sym typeface="Aveni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FFEBEB"/>
                    </a:solidFill>
                  </a:tcPr>
                </a:tc>
                <a:tc>
                  <a:txBody>
                    <a:bodyPr/>
                    <a:lstStyle/>
                    <a:p>
                      <a:pPr indent="0" lvl="0" marL="0" rtl="0" algn="l">
                        <a:spcBef>
                          <a:spcPts val="0"/>
                        </a:spcBef>
                        <a:spcAft>
                          <a:spcPts val="0"/>
                        </a:spcAft>
                        <a:buNone/>
                      </a:pPr>
                      <a:r>
                        <a:rPr lang="en" sz="1600">
                          <a:latin typeface="Avenir"/>
                          <a:ea typeface="Avenir"/>
                          <a:cs typeface="Avenir"/>
                          <a:sym typeface="Avenir"/>
                        </a:rPr>
                        <a:t>Extension</a:t>
                      </a:r>
                      <a:endParaRPr sz="1600">
                        <a:latin typeface="Avenir"/>
                        <a:ea typeface="Avenir"/>
                        <a:cs typeface="Avenir"/>
                        <a:sym typeface="Aveni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A8C8D9"/>
                    </a:solidFill>
                  </a:tcPr>
                </a:tc>
                <a:tc>
                  <a:txBody>
                    <a:bodyPr/>
                    <a:lstStyle/>
                    <a:p>
                      <a:pPr indent="0" lvl="0" marL="0" rtl="0" algn="l">
                        <a:spcBef>
                          <a:spcPts val="0"/>
                        </a:spcBef>
                        <a:spcAft>
                          <a:spcPts val="0"/>
                        </a:spcAft>
                        <a:buNone/>
                      </a:pPr>
                      <a:r>
                        <a:rPr lang="en" sz="1600">
                          <a:latin typeface="Avenir"/>
                          <a:ea typeface="Avenir"/>
                          <a:cs typeface="Avenir"/>
                          <a:sym typeface="Avenir"/>
                        </a:rPr>
                        <a:t>Control</a:t>
                      </a:r>
                      <a:endParaRPr sz="1600">
                        <a:latin typeface="Avenir"/>
                        <a:ea typeface="Avenir"/>
                        <a:cs typeface="Avenir"/>
                        <a:sym typeface="Aveni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D8BEFF"/>
                    </a:solidFill>
                  </a:tcPr>
                </a:tc>
              </a:tr>
            </a:tbl>
          </a:graphicData>
        </a:graphic>
      </p:graphicFrame>
      <p:sp>
        <p:nvSpPr>
          <p:cNvPr id="673" name="Google Shape;673;p75"/>
          <p:cNvSpPr txBox="1"/>
          <p:nvPr/>
        </p:nvSpPr>
        <p:spPr>
          <a:xfrm>
            <a:off x="568675" y="1710600"/>
            <a:ext cx="1548300" cy="30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Avenir"/>
                <a:ea typeface="Avenir"/>
                <a:cs typeface="Avenir"/>
                <a:sym typeface="Avenir"/>
              </a:rPr>
              <a:t>31, 30, 29, 28 …</a:t>
            </a:r>
            <a:endParaRPr sz="1200">
              <a:latin typeface="Avenir"/>
              <a:ea typeface="Avenir"/>
              <a:cs typeface="Avenir"/>
              <a:sym typeface="Avenir"/>
            </a:endParaRPr>
          </a:p>
        </p:txBody>
      </p:sp>
      <p:sp>
        <p:nvSpPr>
          <p:cNvPr id="674" name="Google Shape;674;p75"/>
          <p:cNvSpPr txBox="1"/>
          <p:nvPr/>
        </p:nvSpPr>
        <p:spPr>
          <a:xfrm>
            <a:off x="6859000" y="1710600"/>
            <a:ext cx="1173900" cy="30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Avenir"/>
                <a:ea typeface="Avenir"/>
                <a:cs typeface="Avenir"/>
                <a:sym typeface="Avenir"/>
              </a:rPr>
              <a:t>… 4, 3, 2, 1, 0</a:t>
            </a:r>
            <a:endParaRPr sz="1200">
              <a:latin typeface="Avenir"/>
              <a:ea typeface="Avenir"/>
              <a:cs typeface="Avenir"/>
              <a:sym typeface="Avenir"/>
            </a:endParaRPr>
          </a:p>
        </p:txBody>
      </p:sp>
      <p:sp>
        <p:nvSpPr>
          <p:cNvPr id="675" name="Google Shape;675;p75"/>
          <p:cNvSpPr/>
          <p:nvPr/>
        </p:nvSpPr>
        <p:spPr>
          <a:xfrm>
            <a:off x="2594500" y="1017725"/>
            <a:ext cx="3485400" cy="814500"/>
          </a:xfrm>
          <a:prstGeom prst="wedgeRoundRectCallout">
            <a:avLst>
              <a:gd fmla="val -21099" name="adj1"/>
              <a:gd fmla="val 145390" name="adj2"/>
              <a:gd fmla="val 0" name="adj3"/>
            </a:avLst>
          </a:prstGeom>
          <a:noFill/>
          <a:ln cap="flat" cmpd="sng" w="38100">
            <a:solidFill>
              <a:srgbClr val="DF307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75"/>
          <p:cNvSpPr txBox="1"/>
          <p:nvPr/>
        </p:nvSpPr>
        <p:spPr>
          <a:xfrm>
            <a:off x="1492270" y="2653200"/>
            <a:ext cx="43455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33847C"/>
                </a:solidFill>
                <a:latin typeface="Avenir"/>
                <a:ea typeface="Avenir"/>
                <a:cs typeface="Avenir"/>
                <a:sym typeface="Avenir"/>
              </a:rPr>
              <a:t>Reserved for the future use.</a:t>
            </a:r>
            <a:endParaRPr sz="1800">
              <a:solidFill>
                <a:srgbClr val="33847C"/>
              </a:solidFill>
              <a:latin typeface="Avenir"/>
              <a:ea typeface="Avenir"/>
              <a:cs typeface="Avenir"/>
              <a:sym typeface="Avenir"/>
            </a:endParaRPr>
          </a:p>
        </p:txBody>
      </p:sp>
      <p:sp>
        <p:nvSpPr>
          <p:cNvPr id="677" name="Google Shape;677;p75"/>
          <p:cNvSpPr/>
          <p:nvPr/>
        </p:nvSpPr>
        <p:spPr>
          <a:xfrm>
            <a:off x="461475" y="917075"/>
            <a:ext cx="1592100" cy="1540800"/>
          </a:xfrm>
          <a:prstGeom prst="cloudCallout">
            <a:avLst>
              <a:gd fmla="val -16604" name="adj1"/>
              <a:gd fmla="val 93338" name="adj2"/>
            </a:avLst>
          </a:prstGeom>
          <a:noFill/>
          <a:ln cap="flat" cmpd="sng" w="38100">
            <a:solidFill>
              <a:srgbClr val="594EB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75"/>
          <p:cNvSpPr txBox="1"/>
          <p:nvPr/>
        </p:nvSpPr>
        <p:spPr>
          <a:xfrm>
            <a:off x="45950" y="3262200"/>
            <a:ext cx="1728900" cy="42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Avenir"/>
                <a:ea typeface="Avenir"/>
                <a:cs typeface="Avenir"/>
                <a:sym typeface="Avenir"/>
              </a:rPr>
              <a:t>N Z C V Q IT[1:0] J </a:t>
            </a:r>
            <a:endParaRPr>
              <a:latin typeface="Avenir"/>
              <a:ea typeface="Avenir"/>
              <a:cs typeface="Avenir"/>
              <a:sym typeface="Avenir"/>
            </a:endParaRPr>
          </a:p>
        </p:txBody>
      </p:sp>
      <p:sp>
        <p:nvSpPr>
          <p:cNvPr id="679" name="Google Shape;679;p75"/>
          <p:cNvSpPr txBox="1"/>
          <p:nvPr/>
        </p:nvSpPr>
        <p:spPr>
          <a:xfrm>
            <a:off x="1774850" y="3096375"/>
            <a:ext cx="7057500" cy="1995600"/>
          </a:xfrm>
          <a:prstGeom prst="rect">
            <a:avLst/>
          </a:prstGeom>
          <a:noFill/>
          <a:ln>
            <a:noFill/>
          </a:ln>
        </p:spPr>
        <p:txBody>
          <a:bodyPr anchorCtr="0" anchor="t" bIns="91425" lIns="91425" spcFirstLastPara="1" rIns="91425" wrap="square" tIns="91425">
            <a:spAutoFit/>
          </a:bodyPr>
          <a:lstStyle/>
          <a:p>
            <a:pPr indent="-311150" lvl="0" marL="457200" rtl="0" algn="l">
              <a:lnSpc>
                <a:spcPct val="115000"/>
              </a:lnSpc>
              <a:spcBef>
                <a:spcPts val="0"/>
              </a:spcBef>
              <a:spcAft>
                <a:spcPts val="0"/>
              </a:spcAft>
              <a:buClr>
                <a:srgbClr val="FF0000"/>
              </a:buClr>
              <a:buSzPts val="1300"/>
              <a:buFont typeface="Avenir"/>
              <a:buChar char="●"/>
            </a:pPr>
            <a:r>
              <a:rPr lang="en" sz="1300">
                <a:solidFill>
                  <a:srgbClr val="FF0000"/>
                </a:solidFill>
                <a:latin typeface="Avenir"/>
                <a:ea typeface="Avenir"/>
                <a:cs typeface="Avenir"/>
                <a:sym typeface="Avenir"/>
              </a:rPr>
              <a:t>N: Instruction result is negative, i.e. bit 31 of the result is 1.</a:t>
            </a:r>
            <a:endParaRPr sz="1300">
              <a:solidFill>
                <a:srgbClr val="FF0000"/>
              </a:solidFill>
              <a:latin typeface="Avenir"/>
              <a:ea typeface="Avenir"/>
              <a:cs typeface="Avenir"/>
              <a:sym typeface="Avenir"/>
            </a:endParaRPr>
          </a:p>
          <a:p>
            <a:pPr indent="-311150" lvl="0" marL="457200" rtl="0" algn="l">
              <a:lnSpc>
                <a:spcPct val="115000"/>
              </a:lnSpc>
              <a:spcBef>
                <a:spcPts val="0"/>
              </a:spcBef>
              <a:spcAft>
                <a:spcPts val="0"/>
              </a:spcAft>
              <a:buClr>
                <a:schemeClr val="accent1"/>
              </a:buClr>
              <a:buSzPts val="1300"/>
              <a:buFont typeface="Avenir"/>
              <a:buChar char="●"/>
            </a:pPr>
            <a:r>
              <a:rPr lang="en" sz="1300">
                <a:solidFill>
                  <a:schemeClr val="accent1"/>
                </a:solidFill>
                <a:latin typeface="Avenir"/>
                <a:ea typeface="Avenir"/>
                <a:cs typeface="Avenir"/>
                <a:sym typeface="Avenir"/>
              </a:rPr>
              <a:t>Z: Instruction result is zero. bit 30</a:t>
            </a:r>
            <a:endParaRPr sz="1300">
              <a:solidFill>
                <a:schemeClr val="accent1"/>
              </a:solidFill>
              <a:latin typeface="Avenir"/>
              <a:ea typeface="Avenir"/>
              <a:cs typeface="Avenir"/>
              <a:sym typeface="Avenir"/>
            </a:endParaRPr>
          </a:p>
          <a:p>
            <a:pPr indent="-311150" lvl="0" marL="457200" rtl="0" algn="l">
              <a:lnSpc>
                <a:spcPct val="115000"/>
              </a:lnSpc>
              <a:spcBef>
                <a:spcPts val="0"/>
              </a:spcBef>
              <a:spcAft>
                <a:spcPts val="0"/>
              </a:spcAft>
              <a:buClr>
                <a:srgbClr val="FF0000"/>
              </a:buClr>
              <a:buSzPts val="1300"/>
              <a:buFont typeface="Avenir"/>
              <a:buChar char="●"/>
            </a:pPr>
            <a:r>
              <a:rPr lang="en" sz="1300">
                <a:solidFill>
                  <a:srgbClr val="FF0000"/>
                </a:solidFill>
                <a:latin typeface="Avenir"/>
                <a:ea typeface="Avenir"/>
                <a:cs typeface="Avenir"/>
                <a:sym typeface="Avenir"/>
              </a:rPr>
              <a:t>C: Instruction results in a carry out. bit 29</a:t>
            </a:r>
            <a:endParaRPr sz="1300">
              <a:solidFill>
                <a:srgbClr val="FF0000"/>
              </a:solidFill>
              <a:latin typeface="Avenir"/>
              <a:ea typeface="Avenir"/>
              <a:cs typeface="Avenir"/>
              <a:sym typeface="Avenir"/>
            </a:endParaRPr>
          </a:p>
          <a:p>
            <a:pPr indent="-311150" lvl="0" marL="457200" rtl="0" algn="l">
              <a:lnSpc>
                <a:spcPct val="115000"/>
              </a:lnSpc>
              <a:spcBef>
                <a:spcPts val="0"/>
              </a:spcBef>
              <a:spcAft>
                <a:spcPts val="0"/>
              </a:spcAft>
              <a:buClr>
                <a:schemeClr val="accent1"/>
              </a:buClr>
              <a:buSzPts val="1300"/>
              <a:buFont typeface="Avenir"/>
              <a:buChar char="●"/>
            </a:pPr>
            <a:r>
              <a:rPr lang="en" sz="1300">
                <a:solidFill>
                  <a:schemeClr val="accent1"/>
                </a:solidFill>
                <a:latin typeface="Avenir"/>
                <a:ea typeface="Avenir"/>
                <a:cs typeface="Avenir"/>
                <a:sym typeface="Avenir"/>
              </a:rPr>
              <a:t>V: Instruction causes an overflow. bit 28</a:t>
            </a:r>
            <a:endParaRPr sz="1300">
              <a:solidFill>
                <a:srgbClr val="FF0000"/>
              </a:solidFill>
              <a:latin typeface="Avenir"/>
              <a:ea typeface="Avenir"/>
              <a:cs typeface="Avenir"/>
              <a:sym typeface="Avenir"/>
            </a:endParaRPr>
          </a:p>
          <a:p>
            <a:pPr indent="-311150" lvl="0" marL="457200" rtl="0" algn="l">
              <a:lnSpc>
                <a:spcPct val="115000"/>
              </a:lnSpc>
              <a:spcBef>
                <a:spcPts val="0"/>
              </a:spcBef>
              <a:spcAft>
                <a:spcPts val="0"/>
              </a:spcAft>
              <a:buClr>
                <a:srgbClr val="FF0000"/>
              </a:buClr>
              <a:buSzPts val="1300"/>
              <a:buFont typeface="Avenir"/>
              <a:buChar char="●"/>
            </a:pPr>
            <a:r>
              <a:rPr lang="en" sz="1300">
                <a:solidFill>
                  <a:srgbClr val="FF0000"/>
                </a:solidFill>
                <a:latin typeface="Avenir"/>
                <a:ea typeface="Avenir"/>
                <a:cs typeface="Avenir"/>
                <a:sym typeface="Avenir"/>
              </a:rPr>
              <a:t>Q:  Cumulative saturation/Sticky Flag. bit 27</a:t>
            </a:r>
            <a:endParaRPr sz="1300">
              <a:solidFill>
                <a:schemeClr val="accent1"/>
              </a:solidFill>
              <a:latin typeface="Avenir"/>
              <a:ea typeface="Avenir"/>
              <a:cs typeface="Avenir"/>
              <a:sym typeface="Avenir"/>
            </a:endParaRPr>
          </a:p>
          <a:p>
            <a:pPr indent="-311150" lvl="0" marL="457200" rtl="0" algn="l">
              <a:lnSpc>
                <a:spcPct val="115000"/>
              </a:lnSpc>
              <a:spcBef>
                <a:spcPts val="0"/>
              </a:spcBef>
              <a:spcAft>
                <a:spcPts val="0"/>
              </a:spcAft>
              <a:buClr>
                <a:schemeClr val="accent1"/>
              </a:buClr>
              <a:buSzPts val="1300"/>
              <a:buFont typeface="Avenir"/>
              <a:buChar char="●"/>
            </a:pPr>
            <a:r>
              <a:rPr lang="en" sz="1300">
                <a:solidFill>
                  <a:schemeClr val="accent1"/>
                </a:solidFill>
                <a:latin typeface="Avenir"/>
                <a:ea typeface="Avenir"/>
                <a:cs typeface="Avenir"/>
                <a:sym typeface="Avenir"/>
              </a:rPr>
              <a:t>IT[1:0]: Reserved. bits 26, 25</a:t>
            </a:r>
            <a:endParaRPr sz="1300">
              <a:solidFill>
                <a:srgbClr val="FF0000"/>
              </a:solidFill>
              <a:latin typeface="Avenir"/>
              <a:ea typeface="Avenir"/>
              <a:cs typeface="Avenir"/>
              <a:sym typeface="Avenir"/>
            </a:endParaRPr>
          </a:p>
          <a:p>
            <a:pPr indent="-311150" lvl="0" marL="457200" rtl="0" algn="l">
              <a:lnSpc>
                <a:spcPct val="115000"/>
              </a:lnSpc>
              <a:spcBef>
                <a:spcPts val="0"/>
              </a:spcBef>
              <a:spcAft>
                <a:spcPts val="0"/>
              </a:spcAft>
              <a:buClr>
                <a:srgbClr val="FF0000"/>
              </a:buClr>
              <a:buSzPts val="1300"/>
              <a:buFont typeface="Avenir"/>
              <a:buChar char="●"/>
            </a:pPr>
            <a:r>
              <a:rPr lang="en" sz="1300">
                <a:solidFill>
                  <a:srgbClr val="FF0000"/>
                </a:solidFill>
                <a:latin typeface="Avenir"/>
                <a:ea typeface="Avenir"/>
                <a:cs typeface="Avenir"/>
                <a:sym typeface="Avenir"/>
              </a:rPr>
              <a:t>J: Reserved. bit 24. Some newer version indicates whether the core is in Jazelle state (we will discuss this later).</a:t>
            </a:r>
            <a:endParaRPr sz="1300">
              <a:solidFill>
                <a:srgbClr val="FF0000"/>
              </a:solidFill>
              <a:latin typeface="Avenir"/>
              <a:ea typeface="Avenir"/>
              <a:cs typeface="Avenir"/>
              <a:sym typeface="Avenir"/>
            </a:endParaRPr>
          </a:p>
        </p:txBody>
      </p:sp>
      <p:sp>
        <p:nvSpPr>
          <p:cNvPr id="680" name="Google Shape;680;p75"/>
          <p:cNvSpPr txBox="1"/>
          <p:nvPr/>
        </p:nvSpPr>
        <p:spPr>
          <a:xfrm>
            <a:off x="0" y="3725100"/>
            <a:ext cx="1884900" cy="46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Avenir"/>
                <a:ea typeface="Avenir"/>
                <a:cs typeface="Avenir"/>
                <a:sym typeface="Avenir"/>
              </a:rPr>
              <a:t>Together, they are called </a:t>
            </a:r>
            <a:r>
              <a:rPr lang="en" sz="1350">
                <a:solidFill>
                  <a:srgbClr val="333333"/>
                </a:solidFill>
                <a:highlight>
                  <a:srgbClr val="FFFFFF"/>
                </a:highlight>
              </a:rPr>
              <a:t> Application Program Status Register (APSR)</a:t>
            </a:r>
            <a:endParaRPr>
              <a:latin typeface="Avenir"/>
              <a:ea typeface="Avenir"/>
              <a:cs typeface="Avenir"/>
              <a:sym typeface="Avenir"/>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4" name="Shape 684"/>
        <p:cNvGrpSpPr/>
        <p:nvPr/>
      </p:nvGrpSpPr>
      <p:grpSpPr>
        <a:xfrm>
          <a:off x="0" y="0"/>
          <a:ext cx="0" cy="0"/>
          <a:chOff x="0" y="0"/>
          <a:chExt cx="0" cy="0"/>
        </a:xfrm>
      </p:grpSpPr>
      <p:sp>
        <p:nvSpPr>
          <p:cNvPr id="685" name="Google Shape;685;p76"/>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Current Program Status Register (CPSR)</a:t>
            </a:r>
            <a:endParaRPr/>
          </a:p>
        </p:txBody>
      </p:sp>
      <p:graphicFrame>
        <p:nvGraphicFramePr>
          <p:cNvPr id="686" name="Google Shape;686;p76"/>
          <p:cNvGraphicFramePr/>
          <p:nvPr/>
        </p:nvGraphicFramePr>
        <p:xfrm>
          <a:off x="717700" y="1152475"/>
          <a:ext cx="3000000" cy="3000000"/>
        </p:xfrm>
        <a:graphic>
          <a:graphicData uri="http://schemas.openxmlformats.org/drawingml/2006/table">
            <a:tbl>
              <a:tblPr>
                <a:noFill/>
                <a:tableStyleId>{50EE0837-95DF-4811-AD0B-434BC8BF03B0}</a:tableStyleId>
              </a:tblPr>
              <a:tblGrid>
                <a:gridCol w="1809750"/>
                <a:gridCol w="1809750"/>
                <a:gridCol w="1809750"/>
                <a:gridCol w="1809750"/>
              </a:tblGrid>
              <a:tr h="381000">
                <a:tc>
                  <a:txBody>
                    <a:bodyPr/>
                    <a:lstStyle/>
                    <a:p>
                      <a:pPr indent="0" lvl="0" marL="0" rtl="0" algn="l">
                        <a:spcBef>
                          <a:spcPts val="0"/>
                        </a:spcBef>
                        <a:spcAft>
                          <a:spcPts val="0"/>
                        </a:spcAft>
                        <a:buNone/>
                      </a:pPr>
                      <a:r>
                        <a:rPr lang="en" sz="1600">
                          <a:latin typeface="Avenir"/>
                          <a:ea typeface="Avenir"/>
                          <a:cs typeface="Avenir"/>
                          <a:sym typeface="Avenir"/>
                        </a:rPr>
                        <a:t>Flags</a:t>
                      </a:r>
                      <a:endParaRPr sz="1600">
                        <a:latin typeface="Avenir"/>
                        <a:ea typeface="Avenir"/>
                        <a:cs typeface="Avenir"/>
                        <a:sym typeface="Aveni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C8D9A8"/>
                    </a:solidFill>
                  </a:tcPr>
                </a:tc>
                <a:tc>
                  <a:txBody>
                    <a:bodyPr/>
                    <a:lstStyle/>
                    <a:p>
                      <a:pPr indent="0" lvl="0" marL="0" rtl="0" algn="l">
                        <a:spcBef>
                          <a:spcPts val="0"/>
                        </a:spcBef>
                        <a:spcAft>
                          <a:spcPts val="0"/>
                        </a:spcAft>
                        <a:buNone/>
                      </a:pPr>
                      <a:r>
                        <a:rPr lang="en" sz="1600">
                          <a:latin typeface="Avenir"/>
                          <a:ea typeface="Avenir"/>
                          <a:cs typeface="Avenir"/>
                          <a:sym typeface="Avenir"/>
                        </a:rPr>
                        <a:t>Status</a:t>
                      </a:r>
                      <a:endParaRPr sz="1600">
                        <a:latin typeface="Avenir"/>
                        <a:ea typeface="Avenir"/>
                        <a:cs typeface="Avenir"/>
                        <a:sym typeface="Aveni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FFEBEB"/>
                    </a:solidFill>
                  </a:tcPr>
                </a:tc>
                <a:tc>
                  <a:txBody>
                    <a:bodyPr/>
                    <a:lstStyle/>
                    <a:p>
                      <a:pPr indent="0" lvl="0" marL="0" rtl="0" algn="l">
                        <a:spcBef>
                          <a:spcPts val="0"/>
                        </a:spcBef>
                        <a:spcAft>
                          <a:spcPts val="0"/>
                        </a:spcAft>
                        <a:buNone/>
                      </a:pPr>
                      <a:r>
                        <a:rPr lang="en" sz="1600">
                          <a:latin typeface="Avenir"/>
                          <a:ea typeface="Avenir"/>
                          <a:cs typeface="Avenir"/>
                          <a:sym typeface="Avenir"/>
                        </a:rPr>
                        <a:t>Extension</a:t>
                      </a:r>
                      <a:endParaRPr sz="1600">
                        <a:latin typeface="Avenir"/>
                        <a:ea typeface="Avenir"/>
                        <a:cs typeface="Avenir"/>
                        <a:sym typeface="Aveni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A8C8D9"/>
                    </a:solidFill>
                  </a:tcPr>
                </a:tc>
                <a:tc>
                  <a:txBody>
                    <a:bodyPr/>
                    <a:lstStyle/>
                    <a:p>
                      <a:pPr indent="0" lvl="0" marL="0" rtl="0" algn="l">
                        <a:spcBef>
                          <a:spcPts val="0"/>
                        </a:spcBef>
                        <a:spcAft>
                          <a:spcPts val="0"/>
                        </a:spcAft>
                        <a:buNone/>
                      </a:pPr>
                      <a:r>
                        <a:rPr lang="en" sz="1600">
                          <a:latin typeface="Avenir"/>
                          <a:ea typeface="Avenir"/>
                          <a:cs typeface="Avenir"/>
                          <a:sym typeface="Avenir"/>
                        </a:rPr>
                        <a:t>Control</a:t>
                      </a:r>
                      <a:endParaRPr sz="1600">
                        <a:latin typeface="Avenir"/>
                        <a:ea typeface="Avenir"/>
                        <a:cs typeface="Avenir"/>
                        <a:sym typeface="Avenir"/>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rgbClr val="D8BEFF"/>
                    </a:solidFill>
                  </a:tcPr>
                </a:tc>
              </a:tr>
            </a:tbl>
          </a:graphicData>
        </a:graphic>
      </p:graphicFrame>
      <p:sp>
        <p:nvSpPr>
          <p:cNvPr id="687" name="Google Shape;687;p76"/>
          <p:cNvSpPr txBox="1"/>
          <p:nvPr/>
        </p:nvSpPr>
        <p:spPr>
          <a:xfrm>
            <a:off x="568675" y="1710600"/>
            <a:ext cx="1548300" cy="30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Avenir"/>
                <a:ea typeface="Avenir"/>
                <a:cs typeface="Avenir"/>
                <a:sym typeface="Avenir"/>
              </a:rPr>
              <a:t>31, 30, 29, 28 …</a:t>
            </a:r>
            <a:endParaRPr sz="1200">
              <a:latin typeface="Avenir"/>
              <a:ea typeface="Avenir"/>
              <a:cs typeface="Avenir"/>
              <a:sym typeface="Avenir"/>
            </a:endParaRPr>
          </a:p>
        </p:txBody>
      </p:sp>
      <p:sp>
        <p:nvSpPr>
          <p:cNvPr id="688" name="Google Shape;688;p76"/>
          <p:cNvSpPr txBox="1"/>
          <p:nvPr/>
        </p:nvSpPr>
        <p:spPr>
          <a:xfrm>
            <a:off x="6859000" y="1710600"/>
            <a:ext cx="1173900" cy="30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Avenir"/>
                <a:ea typeface="Avenir"/>
                <a:cs typeface="Avenir"/>
                <a:sym typeface="Avenir"/>
              </a:rPr>
              <a:t>… 4, 3, 2, 1, 0</a:t>
            </a:r>
            <a:endParaRPr sz="1200">
              <a:latin typeface="Avenir"/>
              <a:ea typeface="Avenir"/>
              <a:cs typeface="Avenir"/>
              <a:sym typeface="Avenir"/>
            </a:endParaRPr>
          </a:p>
        </p:txBody>
      </p:sp>
      <p:sp>
        <p:nvSpPr>
          <p:cNvPr id="689" name="Google Shape;689;p76"/>
          <p:cNvSpPr/>
          <p:nvPr/>
        </p:nvSpPr>
        <p:spPr>
          <a:xfrm>
            <a:off x="6146950" y="826200"/>
            <a:ext cx="1079400" cy="1540800"/>
          </a:xfrm>
          <a:prstGeom prst="cloudCallout">
            <a:avLst>
              <a:gd fmla="val -16604" name="adj1"/>
              <a:gd fmla="val 93338" name="adj2"/>
            </a:avLst>
          </a:prstGeom>
          <a:noFill/>
          <a:ln cap="flat" cmpd="sng" w="38100">
            <a:solidFill>
              <a:srgbClr val="594EB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76"/>
          <p:cNvSpPr txBox="1"/>
          <p:nvPr/>
        </p:nvSpPr>
        <p:spPr>
          <a:xfrm>
            <a:off x="5486800" y="3005400"/>
            <a:ext cx="25461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rgbClr val="DF3079"/>
                </a:solidFill>
                <a:latin typeface="Avenir"/>
                <a:ea typeface="Avenir"/>
                <a:cs typeface="Avenir"/>
                <a:sym typeface="Avenir"/>
              </a:rPr>
              <a:t>Includes the processor mode, status, and interrupt mask bits</a:t>
            </a:r>
            <a:endParaRPr sz="1600">
              <a:solidFill>
                <a:srgbClr val="DF3079"/>
              </a:solidFill>
              <a:latin typeface="Avenir"/>
              <a:ea typeface="Avenir"/>
              <a:cs typeface="Avenir"/>
              <a:sym typeface="Avenir"/>
            </a:endParaRPr>
          </a:p>
        </p:txBody>
      </p:sp>
      <p:sp>
        <p:nvSpPr>
          <p:cNvPr id="691" name="Google Shape;691;p76"/>
          <p:cNvSpPr txBox="1"/>
          <p:nvPr/>
        </p:nvSpPr>
        <p:spPr>
          <a:xfrm>
            <a:off x="5486800" y="3928800"/>
            <a:ext cx="25461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rgbClr val="DF3079"/>
                </a:solidFill>
                <a:latin typeface="Avenir"/>
                <a:ea typeface="Avenir"/>
                <a:cs typeface="Avenir"/>
                <a:sym typeface="Avenir"/>
              </a:rPr>
              <a:t>A I F T M[4:0]</a:t>
            </a:r>
            <a:endParaRPr sz="1600">
              <a:solidFill>
                <a:srgbClr val="DF3079"/>
              </a:solidFill>
              <a:latin typeface="Avenir"/>
              <a:ea typeface="Avenir"/>
              <a:cs typeface="Avenir"/>
              <a:sym typeface="Avenir"/>
            </a:endParaRPr>
          </a:p>
        </p:txBody>
      </p:sp>
      <p:sp>
        <p:nvSpPr>
          <p:cNvPr id="692" name="Google Shape;692;p76"/>
          <p:cNvSpPr txBox="1"/>
          <p:nvPr/>
        </p:nvSpPr>
        <p:spPr>
          <a:xfrm>
            <a:off x="568675" y="3190050"/>
            <a:ext cx="4698900" cy="1416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rgbClr val="DF3079"/>
                </a:solidFill>
                <a:latin typeface="Avenir"/>
                <a:ea typeface="Avenir"/>
                <a:cs typeface="Avenir"/>
                <a:sym typeface="Avenir"/>
              </a:rPr>
              <a:t>M = Processor Mode</a:t>
            </a:r>
            <a:endParaRPr sz="1600">
              <a:solidFill>
                <a:srgbClr val="DF3079"/>
              </a:solidFill>
              <a:latin typeface="Avenir"/>
              <a:ea typeface="Avenir"/>
              <a:cs typeface="Avenir"/>
              <a:sym typeface="Avenir"/>
            </a:endParaRPr>
          </a:p>
          <a:p>
            <a:pPr indent="0" lvl="0" marL="0" rtl="0" algn="l">
              <a:spcBef>
                <a:spcPts val="0"/>
              </a:spcBef>
              <a:spcAft>
                <a:spcPts val="0"/>
              </a:spcAft>
              <a:buNone/>
            </a:pPr>
            <a:r>
              <a:rPr lang="en" sz="1600">
                <a:solidFill>
                  <a:srgbClr val="DF3079"/>
                </a:solidFill>
                <a:latin typeface="Avenir"/>
                <a:ea typeface="Avenir"/>
                <a:cs typeface="Avenir"/>
                <a:sym typeface="Avenir"/>
              </a:rPr>
              <a:t>T  = indicates whether the core is in Thumb state.</a:t>
            </a:r>
            <a:endParaRPr sz="1600">
              <a:solidFill>
                <a:srgbClr val="DF3079"/>
              </a:solidFill>
              <a:latin typeface="Avenir"/>
              <a:ea typeface="Avenir"/>
              <a:cs typeface="Avenir"/>
              <a:sym typeface="Avenir"/>
            </a:endParaRPr>
          </a:p>
          <a:p>
            <a:pPr indent="0" lvl="0" marL="0" rtl="0" algn="l">
              <a:spcBef>
                <a:spcPts val="0"/>
              </a:spcBef>
              <a:spcAft>
                <a:spcPts val="0"/>
              </a:spcAft>
              <a:buNone/>
            </a:pPr>
            <a:r>
              <a:rPr lang="en" sz="1600">
                <a:solidFill>
                  <a:srgbClr val="DF3079"/>
                </a:solidFill>
                <a:latin typeface="Avenir"/>
                <a:ea typeface="Avenir"/>
                <a:cs typeface="Avenir"/>
                <a:sym typeface="Avenir"/>
              </a:rPr>
              <a:t>F = disables Fast interrupt request (FIQ)</a:t>
            </a:r>
            <a:endParaRPr sz="1600">
              <a:solidFill>
                <a:srgbClr val="DF3079"/>
              </a:solidFill>
              <a:latin typeface="Avenir"/>
              <a:ea typeface="Avenir"/>
              <a:cs typeface="Avenir"/>
              <a:sym typeface="Avenir"/>
            </a:endParaRPr>
          </a:p>
          <a:p>
            <a:pPr indent="0" lvl="0" marL="0" rtl="0" algn="l">
              <a:spcBef>
                <a:spcPts val="0"/>
              </a:spcBef>
              <a:spcAft>
                <a:spcPts val="0"/>
              </a:spcAft>
              <a:buNone/>
            </a:pPr>
            <a:r>
              <a:rPr lang="en" sz="1600">
                <a:solidFill>
                  <a:srgbClr val="DF3079"/>
                </a:solidFill>
                <a:latin typeface="Avenir"/>
                <a:ea typeface="Avenir"/>
                <a:cs typeface="Avenir"/>
                <a:sym typeface="Avenir"/>
              </a:rPr>
              <a:t>I = disables standard interrupt request (IRQ)</a:t>
            </a:r>
            <a:endParaRPr sz="1600">
              <a:solidFill>
                <a:srgbClr val="DF3079"/>
              </a:solidFill>
              <a:latin typeface="Avenir"/>
              <a:ea typeface="Avenir"/>
              <a:cs typeface="Avenir"/>
              <a:sym typeface="Avenir"/>
            </a:endParaRPr>
          </a:p>
          <a:p>
            <a:pPr indent="0" lvl="0" marL="0" rtl="0" algn="l">
              <a:spcBef>
                <a:spcPts val="0"/>
              </a:spcBef>
              <a:spcAft>
                <a:spcPts val="0"/>
              </a:spcAft>
              <a:buNone/>
            </a:pPr>
            <a:r>
              <a:rPr lang="en" sz="1600">
                <a:solidFill>
                  <a:srgbClr val="DF3079"/>
                </a:solidFill>
                <a:latin typeface="Avenir"/>
                <a:ea typeface="Avenir"/>
                <a:cs typeface="Avenir"/>
                <a:sym typeface="Avenir"/>
              </a:rPr>
              <a:t>A = disables asynchronous aborts. </a:t>
            </a:r>
            <a:endParaRPr sz="1600">
              <a:solidFill>
                <a:srgbClr val="DF3079"/>
              </a:solidFill>
              <a:latin typeface="Avenir"/>
              <a:ea typeface="Avenir"/>
              <a:cs typeface="Avenir"/>
              <a:sym typeface="Avenir"/>
            </a:endParaRPr>
          </a:p>
        </p:txBody>
      </p:sp>
      <p:sp>
        <p:nvSpPr>
          <p:cNvPr id="693" name="Google Shape;693;p76"/>
          <p:cNvSpPr txBox="1"/>
          <p:nvPr/>
        </p:nvSpPr>
        <p:spPr>
          <a:xfrm>
            <a:off x="4599550" y="4435125"/>
            <a:ext cx="4174200" cy="554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b="1" lang="en" sz="2400">
                <a:solidFill>
                  <a:srgbClr val="FF0000"/>
                </a:solidFill>
                <a:latin typeface="Avenir"/>
                <a:ea typeface="Avenir"/>
                <a:cs typeface="Avenir"/>
                <a:sym typeface="Avenir"/>
              </a:rPr>
              <a:t>We will discuss this later</a:t>
            </a:r>
            <a:endParaRPr b="1" sz="2400"/>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7" name="Shape 697"/>
        <p:cNvGrpSpPr/>
        <p:nvPr/>
      </p:nvGrpSpPr>
      <p:grpSpPr>
        <a:xfrm>
          <a:off x="0" y="0"/>
          <a:ext cx="0" cy="0"/>
          <a:chOff x="0" y="0"/>
          <a:chExt cx="0" cy="0"/>
        </a:xfrm>
      </p:grpSpPr>
      <p:sp>
        <p:nvSpPr>
          <p:cNvPr id="698" name="Google Shape;698;p7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Example using Condition Flags</a:t>
            </a:r>
            <a:endParaRPr/>
          </a:p>
        </p:txBody>
      </p:sp>
      <p:sp>
        <p:nvSpPr>
          <p:cNvPr id="699" name="Google Shape;699;p77"/>
          <p:cNvSpPr txBox="1"/>
          <p:nvPr>
            <p:ph idx="1" type="body"/>
          </p:nvPr>
        </p:nvSpPr>
        <p:spPr>
          <a:xfrm>
            <a:off x="311825" y="1566300"/>
            <a:ext cx="8520600" cy="30027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Clr>
                <a:schemeClr val="dk1"/>
              </a:buClr>
              <a:buSzPct val="61111"/>
              <a:buFont typeface="Arial"/>
              <a:buNone/>
            </a:pPr>
            <a:r>
              <a:rPr lang="en"/>
              <a:t>@ CMP (Compare)                   Subtracts the value of Operand2</a:t>
            </a:r>
            <a:endParaRPr/>
          </a:p>
          <a:p>
            <a:pPr indent="0" lvl="0" marL="0" rtl="0" algn="l">
              <a:spcBef>
                <a:spcPts val="0"/>
              </a:spcBef>
              <a:spcAft>
                <a:spcPts val="0"/>
              </a:spcAft>
              <a:buClr>
                <a:schemeClr val="dk1"/>
              </a:buClr>
              <a:buSzPct val="61111"/>
              <a:buFont typeface="Arial"/>
              <a:buNone/>
            </a:pPr>
            <a:r>
              <a:t/>
            </a:r>
            <a:endParaRPr/>
          </a:p>
          <a:p>
            <a:pPr indent="0" lvl="0" marL="0" rtl="0" algn="l">
              <a:spcBef>
                <a:spcPts val="0"/>
              </a:spcBef>
              <a:spcAft>
                <a:spcPts val="0"/>
              </a:spcAft>
              <a:buClr>
                <a:schemeClr val="dk1"/>
              </a:buClr>
              <a:buSzPct val="61111"/>
              <a:buFont typeface="Arial"/>
              <a:buNone/>
            </a:pPr>
            <a:r>
              <a:rPr lang="en"/>
              <a:t>@ Initialize R0, R1, and R2</a:t>
            </a:r>
            <a:endParaRPr/>
          </a:p>
          <a:p>
            <a:pPr indent="0" lvl="0" marL="0" rtl="0" algn="l">
              <a:spcBef>
                <a:spcPts val="0"/>
              </a:spcBef>
              <a:spcAft>
                <a:spcPts val="0"/>
              </a:spcAft>
              <a:buClr>
                <a:schemeClr val="dk1"/>
              </a:buClr>
              <a:buSzPct val="61111"/>
              <a:buFont typeface="Arial"/>
              <a:buNone/>
            </a:pPr>
            <a:r>
              <a:rPr lang="en"/>
              <a:t>MOV  R0, #10</a:t>
            </a:r>
            <a:endParaRPr/>
          </a:p>
          <a:p>
            <a:pPr indent="0" lvl="0" marL="0" rtl="0" algn="l">
              <a:spcBef>
                <a:spcPts val="0"/>
              </a:spcBef>
              <a:spcAft>
                <a:spcPts val="0"/>
              </a:spcAft>
              <a:buClr>
                <a:schemeClr val="dk1"/>
              </a:buClr>
              <a:buSzPct val="61111"/>
              <a:buFont typeface="Arial"/>
              <a:buNone/>
            </a:pPr>
            <a:r>
              <a:rPr lang="en"/>
              <a:t>MOV  R1, #10</a:t>
            </a:r>
            <a:endParaRPr/>
          </a:p>
          <a:p>
            <a:pPr indent="0" lvl="0" marL="0" rtl="0" algn="l">
              <a:spcBef>
                <a:spcPts val="0"/>
              </a:spcBef>
              <a:spcAft>
                <a:spcPts val="0"/>
              </a:spcAft>
              <a:buClr>
                <a:schemeClr val="dk1"/>
              </a:buClr>
              <a:buSzPct val="61111"/>
              <a:buFont typeface="Arial"/>
              <a:buNone/>
            </a:pPr>
            <a:r>
              <a:rPr lang="en"/>
              <a:t>MOV  R2, #20</a:t>
            </a:r>
            <a:endParaRPr/>
          </a:p>
          <a:p>
            <a:pPr indent="0" lvl="0" marL="0" rtl="0" algn="l">
              <a:spcBef>
                <a:spcPts val="0"/>
              </a:spcBef>
              <a:spcAft>
                <a:spcPts val="0"/>
              </a:spcAft>
              <a:buClr>
                <a:schemeClr val="dk1"/>
              </a:buClr>
              <a:buSzPct val="61111"/>
              <a:buFont typeface="Arial"/>
              <a:buNone/>
            </a:pPr>
            <a:r>
              <a:t/>
            </a:r>
            <a:endParaRPr/>
          </a:p>
          <a:p>
            <a:pPr indent="0" lvl="0" marL="0" rtl="0" algn="l">
              <a:spcBef>
                <a:spcPts val="0"/>
              </a:spcBef>
              <a:spcAft>
                <a:spcPts val="0"/>
              </a:spcAft>
              <a:buClr>
                <a:schemeClr val="dk1"/>
              </a:buClr>
              <a:buSzPct val="61111"/>
              <a:buFont typeface="Arial"/>
              <a:buNone/>
            </a:pPr>
            <a:r>
              <a:rPr lang="en"/>
              <a:t>@ Non-destructive subtract (R0, R1, R2 are not modified), update flags registers</a:t>
            </a:r>
            <a:endParaRPr/>
          </a:p>
          <a:p>
            <a:pPr indent="0" lvl="0" marL="0" rtl="0" algn="l">
              <a:spcBef>
                <a:spcPts val="0"/>
              </a:spcBef>
              <a:spcAft>
                <a:spcPts val="0"/>
              </a:spcAft>
              <a:buClr>
                <a:schemeClr val="dk1"/>
              </a:buClr>
              <a:buSzPct val="61111"/>
              <a:buFont typeface="Arial"/>
              <a:buNone/>
            </a:pPr>
            <a:r>
              <a:rPr lang="en"/>
              <a:t>CMP  R0, #10        @ N=0, Z=1, C=1, V=0</a:t>
            </a:r>
            <a:endParaRPr/>
          </a:p>
          <a:p>
            <a:pPr indent="0" lvl="0" marL="0" rtl="0" algn="l">
              <a:spcBef>
                <a:spcPts val="0"/>
              </a:spcBef>
              <a:spcAft>
                <a:spcPts val="0"/>
              </a:spcAft>
              <a:buClr>
                <a:schemeClr val="dk1"/>
              </a:buClr>
              <a:buSzPct val="61111"/>
              <a:buFont typeface="Arial"/>
              <a:buNone/>
            </a:pPr>
            <a:r>
              <a:rPr lang="en"/>
              <a:t>CMP  R0, R1          @ N=0, Z=1, C=1, V=0</a:t>
            </a:r>
            <a:endParaRPr/>
          </a:p>
          <a:p>
            <a:pPr indent="0" lvl="0" marL="0" rtl="0" algn="l">
              <a:spcBef>
                <a:spcPts val="0"/>
              </a:spcBef>
              <a:spcAft>
                <a:spcPts val="0"/>
              </a:spcAft>
              <a:buNone/>
            </a:pPr>
            <a:r>
              <a:rPr lang="en"/>
              <a:t>CMP  R0, R2          @ N=1, Z=0, C=0, V=0</a:t>
            </a:r>
            <a:endParaRP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3" name="Shape 703"/>
        <p:cNvGrpSpPr/>
        <p:nvPr/>
      </p:nvGrpSpPr>
      <p:grpSpPr>
        <a:xfrm>
          <a:off x="0" y="0"/>
          <a:ext cx="0" cy="0"/>
          <a:chOff x="0" y="0"/>
          <a:chExt cx="0" cy="0"/>
        </a:xfrm>
      </p:grpSpPr>
      <p:sp>
        <p:nvSpPr>
          <p:cNvPr id="704" name="Google Shape;704;p78"/>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Conditional Instructions</a:t>
            </a:r>
            <a:endParaRPr/>
          </a:p>
        </p:txBody>
      </p:sp>
      <p:sp>
        <p:nvSpPr>
          <p:cNvPr id="705" name="Google Shape;705;p7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Using the status flags in the APSR, you can write assembly instructions that will conditionally execute.  Conditional instructions allow us to implement high level language constructs like if/else and for loops.</a:t>
            </a:r>
            <a:endParaRPr/>
          </a:p>
          <a:p>
            <a:pPr indent="0" lvl="0" marL="0" rtl="0" algn="l">
              <a:spcBef>
                <a:spcPts val="1000"/>
              </a:spcBef>
              <a:spcAft>
                <a:spcPts val="1000"/>
              </a:spcAft>
              <a:buNone/>
            </a:pPr>
            <a:r>
              <a:rPr lang="en"/>
              <a:t>We have Condition Mnemonics to implement conditional instructions in ARM ISA.</a:t>
            </a:r>
            <a:endParaRP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9" name="Shape 709"/>
        <p:cNvGrpSpPr/>
        <p:nvPr/>
      </p:nvGrpSpPr>
      <p:grpSpPr>
        <a:xfrm>
          <a:off x="0" y="0"/>
          <a:ext cx="0" cy="0"/>
          <a:chOff x="0" y="0"/>
          <a:chExt cx="0" cy="0"/>
        </a:xfrm>
      </p:grpSpPr>
      <p:pic>
        <p:nvPicPr>
          <p:cNvPr id="710" name="Google Shape;710;p79"/>
          <p:cNvPicPr preferRelativeResize="0"/>
          <p:nvPr/>
        </p:nvPicPr>
        <p:blipFill>
          <a:blip r:embed="rId3">
            <a:alphaModFix/>
          </a:blip>
          <a:stretch>
            <a:fillRect/>
          </a:stretch>
        </p:blipFill>
        <p:spPr>
          <a:xfrm>
            <a:off x="1788113" y="0"/>
            <a:ext cx="5567774" cy="5143501"/>
          </a:xfrm>
          <a:prstGeom prst="rect">
            <a:avLst/>
          </a:prstGeom>
          <a:noFill/>
          <a:ln>
            <a:noFill/>
          </a:ln>
        </p:spPr>
      </p:pic>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4" name="Shape 714"/>
        <p:cNvGrpSpPr/>
        <p:nvPr/>
      </p:nvGrpSpPr>
      <p:grpSpPr>
        <a:xfrm>
          <a:off x="0" y="0"/>
          <a:ext cx="0" cy="0"/>
          <a:chOff x="0" y="0"/>
          <a:chExt cx="0" cy="0"/>
        </a:xfrm>
      </p:grpSpPr>
      <p:sp>
        <p:nvSpPr>
          <p:cNvPr id="715" name="Google Shape;715;p80"/>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Data Processing Instruction with Condition Flags</a:t>
            </a:r>
            <a:endParaRPr/>
          </a:p>
        </p:txBody>
      </p:sp>
      <p:sp>
        <p:nvSpPr>
          <p:cNvPr id="716" name="Google Shape;716;p8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rgbClr val="FF0000"/>
                </a:solidFill>
              </a:rPr>
              <a:t>Other data-processing instructions will set the condition flags when the instruction mnemonic is followed by “S.” For example, SUBS R2, R3, R7 will subtract R7 from R3, put the result in R2, and set the condition flags.</a:t>
            </a:r>
            <a:endParaRPr>
              <a:solidFill>
                <a:srgbClr val="FF0000"/>
              </a:solidFill>
            </a:endParaRPr>
          </a:p>
          <a:p>
            <a:pPr indent="0" lvl="0" marL="0" rtl="0" algn="l">
              <a:spcBef>
                <a:spcPts val="1000"/>
              </a:spcBef>
              <a:spcAft>
                <a:spcPts val="1000"/>
              </a:spcAft>
              <a:buNone/>
            </a:pPr>
            <a:r>
              <a:rPr lang="en">
                <a:solidFill>
                  <a:srgbClr val="0000FF"/>
                </a:solidFill>
              </a:rPr>
              <a:t>All data-processing instructions will affect the N and Z flags based on whether the result is zero or has the most significant bit set. ADDS and SUBS also influence V and C, and shifts influence C.</a:t>
            </a:r>
            <a:endParaRPr>
              <a:solidFill>
                <a:srgbClr val="0000FF"/>
              </a:solidFill>
            </a:endParaRPr>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0" name="Shape 720"/>
        <p:cNvGrpSpPr/>
        <p:nvPr/>
      </p:nvGrpSpPr>
      <p:grpSpPr>
        <a:xfrm>
          <a:off x="0" y="0"/>
          <a:ext cx="0" cy="0"/>
          <a:chOff x="0" y="0"/>
          <a:chExt cx="0" cy="0"/>
        </a:xfrm>
      </p:grpSpPr>
      <p:pic>
        <p:nvPicPr>
          <p:cNvPr id="721" name="Google Shape;721;p81"/>
          <p:cNvPicPr preferRelativeResize="0"/>
          <p:nvPr/>
        </p:nvPicPr>
        <p:blipFill>
          <a:blip r:embed="rId3">
            <a:alphaModFix/>
          </a:blip>
          <a:stretch>
            <a:fillRect/>
          </a:stretch>
        </p:blipFill>
        <p:spPr>
          <a:xfrm>
            <a:off x="1255260" y="951673"/>
            <a:ext cx="6721525" cy="3746575"/>
          </a:xfrm>
          <a:prstGeom prst="rect">
            <a:avLst/>
          </a:prstGeom>
          <a:noFill/>
          <a:ln>
            <a:noFill/>
          </a:ln>
        </p:spPr>
      </p:pic>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5" name="Shape 725"/>
        <p:cNvGrpSpPr/>
        <p:nvPr/>
      </p:nvGrpSpPr>
      <p:grpSpPr>
        <a:xfrm>
          <a:off x="0" y="0"/>
          <a:ext cx="0" cy="0"/>
          <a:chOff x="0" y="0"/>
          <a:chExt cx="0" cy="0"/>
        </a:xfrm>
      </p:grpSpPr>
      <p:sp>
        <p:nvSpPr>
          <p:cNvPr id="726" name="Google Shape;726;p8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Example: Condition Execution</a:t>
            </a:r>
            <a:endParaRPr/>
          </a:p>
        </p:txBody>
      </p:sp>
      <p:sp>
        <p:nvSpPr>
          <p:cNvPr id="727" name="Google Shape;727;p82"/>
          <p:cNvSpPr txBox="1"/>
          <p:nvPr>
            <p:ph idx="1" type="body"/>
          </p:nvPr>
        </p:nvSpPr>
        <p:spPr>
          <a:xfrm>
            <a:off x="311825" y="1566300"/>
            <a:ext cx="8520600" cy="3002700"/>
          </a:xfrm>
          <a:prstGeom prst="rect">
            <a:avLst/>
          </a:prstGeom>
        </p:spPr>
        <p:txBody>
          <a:bodyPr anchorCtr="0" anchor="t" bIns="91425" lIns="91425" spcFirstLastPara="1" rIns="91425" wrap="square" tIns="91425">
            <a:normAutofit/>
          </a:bodyPr>
          <a:lstStyle/>
          <a:p>
            <a:pPr indent="0" lvl="0" marL="0" rtl="0" algn="l">
              <a:lnSpc>
                <a:spcPct val="150000"/>
              </a:lnSpc>
              <a:spcBef>
                <a:spcPts val="0"/>
              </a:spcBef>
              <a:spcAft>
                <a:spcPts val="0"/>
              </a:spcAft>
              <a:buNone/>
            </a:pPr>
            <a:r>
              <a:rPr lang="en"/>
              <a:t>@R2 = 0x80000000</a:t>
            </a:r>
            <a:endParaRPr/>
          </a:p>
          <a:p>
            <a:pPr indent="0" lvl="0" marL="0" rtl="0" algn="l">
              <a:lnSpc>
                <a:spcPct val="150000"/>
              </a:lnSpc>
              <a:spcBef>
                <a:spcPts val="0"/>
              </a:spcBef>
              <a:spcAft>
                <a:spcPts val="0"/>
              </a:spcAft>
              <a:buNone/>
            </a:pPr>
            <a:r>
              <a:rPr lang="en"/>
              <a:t>@R3 = 0x00000001</a:t>
            </a:r>
            <a:endParaRPr/>
          </a:p>
          <a:p>
            <a:pPr indent="0" lvl="0" marL="0" rtl="0" algn="l">
              <a:lnSpc>
                <a:spcPct val="150000"/>
              </a:lnSpc>
              <a:spcBef>
                <a:spcPts val="0"/>
              </a:spcBef>
              <a:spcAft>
                <a:spcPts val="0"/>
              </a:spcAft>
              <a:buClr>
                <a:schemeClr val="dk1"/>
              </a:buClr>
              <a:buSzPts val="1100"/>
              <a:buFont typeface="Arial"/>
              <a:buNone/>
            </a:pPr>
            <a:r>
              <a:rPr lang="en"/>
              <a:t>CMP R2, R3</a:t>
            </a:r>
            <a:endParaRPr/>
          </a:p>
          <a:p>
            <a:pPr indent="0" lvl="0" marL="0" rtl="0" algn="l">
              <a:lnSpc>
                <a:spcPct val="150000"/>
              </a:lnSpc>
              <a:spcBef>
                <a:spcPts val="0"/>
              </a:spcBef>
              <a:spcAft>
                <a:spcPts val="0"/>
              </a:spcAft>
              <a:buClr>
                <a:schemeClr val="dk1"/>
              </a:buClr>
              <a:buSzPts val="1100"/>
              <a:buFont typeface="Arial"/>
              <a:buNone/>
            </a:pPr>
            <a:r>
              <a:rPr lang="en"/>
              <a:t>ADDEQ R4, R5, #78</a:t>
            </a:r>
            <a:endParaRPr/>
          </a:p>
          <a:p>
            <a:pPr indent="0" lvl="0" marL="0" rtl="0" algn="l">
              <a:lnSpc>
                <a:spcPct val="150000"/>
              </a:lnSpc>
              <a:spcBef>
                <a:spcPts val="0"/>
              </a:spcBef>
              <a:spcAft>
                <a:spcPts val="0"/>
              </a:spcAft>
              <a:buClr>
                <a:schemeClr val="dk1"/>
              </a:buClr>
              <a:buSzPts val="1100"/>
              <a:buFont typeface="Arial"/>
              <a:buNone/>
            </a:pPr>
            <a:r>
              <a:rPr lang="en"/>
              <a:t>ANDHS R7, R8, R9</a:t>
            </a:r>
            <a:endParaRPr/>
          </a:p>
          <a:p>
            <a:pPr indent="0" lvl="0" marL="0" rtl="0" algn="l">
              <a:lnSpc>
                <a:spcPct val="150000"/>
              </a:lnSpc>
              <a:spcBef>
                <a:spcPts val="0"/>
              </a:spcBef>
              <a:spcAft>
                <a:spcPts val="0"/>
              </a:spcAft>
              <a:buClr>
                <a:schemeClr val="dk1"/>
              </a:buClr>
              <a:buSzPts val="1100"/>
              <a:buFont typeface="Arial"/>
              <a:buNone/>
            </a:pPr>
            <a:r>
              <a:rPr lang="en"/>
              <a:t>ORRMI R10, R11, R12</a:t>
            </a:r>
            <a:endParaRPr/>
          </a:p>
          <a:p>
            <a:pPr indent="0" lvl="0" marL="0" rtl="0" algn="l">
              <a:lnSpc>
                <a:spcPct val="150000"/>
              </a:lnSpc>
              <a:spcBef>
                <a:spcPts val="0"/>
              </a:spcBef>
              <a:spcAft>
                <a:spcPts val="0"/>
              </a:spcAft>
              <a:buNone/>
            </a:pPr>
            <a:r>
              <a:rPr lang="en"/>
              <a:t>EORLT R12, R7, R10</a:t>
            </a:r>
            <a:endParaRPr/>
          </a:p>
        </p:txBody>
      </p:sp>
      <p:sp>
        <p:nvSpPr>
          <p:cNvPr id="728" name="Google Shape;728;p82"/>
          <p:cNvSpPr/>
          <p:nvPr/>
        </p:nvSpPr>
        <p:spPr>
          <a:xfrm>
            <a:off x="311825" y="2445722"/>
            <a:ext cx="1746300" cy="314700"/>
          </a:xfrm>
          <a:prstGeom prst="wedgeRoundRectCallout">
            <a:avLst>
              <a:gd fmla="val 134871" name="adj1"/>
              <a:gd fmla="val -56991" name="adj2"/>
              <a:gd fmla="val 0" name="adj3"/>
            </a:avLst>
          </a:prstGeom>
          <a:noFill/>
          <a:ln cap="flat" cmpd="sng" w="38100">
            <a:solidFill>
              <a:srgbClr val="DF307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82"/>
          <p:cNvSpPr txBox="1"/>
          <p:nvPr/>
        </p:nvSpPr>
        <p:spPr>
          <a:xfrm>
            <a:off x="3447775" y="1596625"/>
            <a:ext cx="5384700" cy="70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500">
                <a:solidFill>
                  <a:srgbClr val="DF3079"/>
                </a:solidFill>
                <a:latin typeface="Avenir"/>
                <a:ea typeface="Avenir"/>
                <a:cs typeface="Avenir"/>
                <a:sym typeface="Avenir"/>
              </a:rPr>
              <a:t>Executes unconditionally, 0x80000000 – 0x00000001 = 0x80000000 + 0xFFFFFFFF = 0x7FFFFFFF, with C= 1, V = 1</a:t>
            </a:r>
            <a:endParaRPr b="1" sz="1500">
              <a:solidFill>
                <a:srgbClr val="DF3079"/>
              </a:solidFill>
              <a:latin typeface="Avenir"/>
              <a:ea typeface="Avenir"/>
              <a:cs typeface="Avenir"/>
              <a:sym typeface="Avenir"/>
            </a:endParaRPr>
          </a:p>
        </p:txBody>
      </p:sp>
      <p:sp>
        <p:nvSpPr>
          <p:cNvPr id="730" name="Google Shape;730;p82"/>
          <p:cNvSpPr/>
          <p:nvPr/>
        </p:nvSpPr>
        <p:spPr>
          <a:xfrm>
            <a:off x="355125" y="2844400"/>
            <a:ext cx="2443200" cy="314700"/>
          </a:xfrm>
          <a:prstGeom prst="wedgeRoundRectCallout">
            <a:avLst>
              <a:gd fmla="val 121780" name="adj1"/>
              <a:gd fmla="val 38600" name="adj2"/>
              <a:gd fmla="val 0" name="adj3"/>
            </a:avLst>
          </a:prstGeom>
          <a:noFill/>
          <a:ln cap="flat" cmpd="sng" w="38100">
            <a:solidFill>
              <a:srgbClr val="33847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82"/>
          <p:cNvSpPr txBox="1"/>
          <p:nvPr/>
        </p:nvSpPr>
        <p:spPr>
          <a:xfrm>
            <a:off x="4753825" y="2653200"/>
            <a:ext cx="3999000" cy="70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500">
                <a:solidFill>
                  <a:srgbClr val="33847C"/>
                </a:solidFill>
                <a:latin typeface="Avenir"/>
                <a:ea typeface="Avenir"/>
                <a:cs typeface="Avenir"/>
                <a:sym typeface="Avenir"/>
              </a:rPr>
              <a:t>ADDEQ and ORRMI do not execute because the result of R2 – R3 is not zero (i.e., R2 ≠ R3) or negative. ADDEQ onnly adds if Z =0. ORRRMI only executes of the result is negative.</a:t>
            </a:r>
            <a:endParaRPr b="1" sz="1500">
              <a:solidFill>
                <a:srgbClr val="33847C"/>
              </a:solidFill>
              <a:latin typeface="Avenir"/>
              <a:ea typeface="Avenir"/>
              <a:cs typeface="Avenir"/>
              <a:sym typeface="Avenir"/>
            </a:endParaRPr>
          </a:p>
        </p:txBody>
      </p:sp>
      <p:sp>
        <p:nvSpPr>
          <p:cNvPr id="732" name="Google Shape;732;p82"/>
          <p:cNvSpPr/>
          <p:nvPr/>
        </p:nvSpPr>
        <p:spPr>
          <a:xfrm>
            <a:off x="311700" y="3722313"/>
            <a:ext cx="2868900" cy="314700"/>
          </a:xfrm>
          <a:prstGeom prst="wedgeRoundRectCallout">
            <a:avLst>
              <a:gd fmla="val 101917" name="adj1"/>
              <a:gd fmla="val -84970" name="adj2"/>
              <a:gd fmla="val 0" name="adj3"/>
            </a:avLst>
          </a:prstGeom>
          <a:noFill/>
          <a:ln cap="flat" cmpd="sng" w="38100">
            <a:solidFill>
              <a:srgbClr val="33847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82"/>
          <p:cNvSpPr/>
          <p:nvPr/>
        </p:nvSpPr>
        <p:spPr>
          <a:xfrm>
            <a:off x="355125" y="3308625"/>
            <a:ext cx="2868900" cy="314700"/>
          </a:xfrm>
          <a:prstGeom prst="wedgeRoundRectCallout">
            <a:avLst>
              <a:gd fmla="val 133392" name="adj1"/>
              <a:gd fmla="val 316945" name="adj2"/>
              <a:gd fmla="val 0" name="adj3"/>
            </a:avLst>
          </a:prstGeom>
          <a:noFill/>
          <a:ln cap="flat" cmpd="sng" w="3810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82"/>
          <p:cNvSpPr txBox="1"/>
          <p:nvPr/>
        </p:nvSpPr>
        <p:spPr>
          <a:xfrm>
            <a:off x="4533700" y="4392150"/>
            <a:ext cx="3999000" cy="70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500">
                <a:solidFill>
                  <a:srgbClr val="0000FF"/>
                </a:solidFill>
                <a:latin typeface="Avenir"/>
                <a:ea typeface="Avenir"/>
                <a:cs typeface="Avenir"/>
                <a:sym typeface="Avenir"/>
              </a:rPr>
              <a:t>Executes because R2 ≥ R3 (unsigned).</a:t>
            </a:r>
            <a:endParaRPr b="1" sz="1500">
              <a:solidFill>
                <a:srgbClr val="0000FF"/>
              </a:solidFill>
              <a:latin typeface="Avenir"/>
              <a:ea typeface="Avenir"/>
              <a:cs typeface="Avenir"/>
              <a:sym typeface="Avenir"/>
            </a:endParaRPr>
          </a:p>
        </p:txBody>
      </p:sp>
      <p:sp>
        <p:nvSpPr>
          <p:cNvPr id="735" name="Google Shape;735;p82"/>
          <p:cNvSpPr/>
          <p:nvPr/>
        </p:nvSpPr>
        <p:spPr>
          <a:xfrm>
            <a:off x="311700" y="4135325"/>
            <a:ext cx="2868900" cy="314700"/>
          </a:xfrm>
          <a:prstGeom prst="wedgeRoundRectCallout">
            <a:avLst>
              <a:gd fmla="val 3962" name="adj1"/>
              <a:gd fmla="val 149094" name="adj2"/>
              <a:gd fmla="val 0" name="adj3"/>
            </a:avLst>
          </a:prstGeom>
          <a:noFill/>
          <a:ln cap="flat" cmpd="sng" w="38100">
            <a:solidFill>
              <a:srgbClr val="FF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82"/>
          <p:cNvSpPr txBox="1"/>
          <p:nvPr/>
        </p:nvSpPr>
        <p:spPr>
          <a:xfrm>
            <a:off x="534700" y="4600250"/>
            <a:ext cx="3999000" cy="70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500">
                <a:solidFill>
                  <a:srgbClr val="FF00FF"/>
                </a:solidFill>
                <a:latin typeface="Avenir"/>
                <a:ea typeface="Avenir"/>
                <a:cs typeface="Avenir"/>
                <a:sym typeface="Avenir"/>
              </a:rPr>
              <a:t>Executes because R2 &lt; R3 (signed)</a:t>
            </a:r>
            <a:endParaRPr b="1" sz="1500">
              <a:solidFill>
                <a:srgbClr val="FF00FF"/>
              </a:solidFill>
              <a:latin typeface="Avenir"/>
              <a:ea typeface="Avenir"/>
              <a:cs typeface="Avenir"/>
              <a:sym typeface="Avenir"/>
            </a:endParaRPr>
          </a:p>
        </p:txBody>
      </p:sp>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0" name="Shape 740"/>
        <p:cNvGrpSpPr/>
        <p:nvPr/>
      </p:nvGrpSpPr>
      <p:grpSpPr>
        <a:xfrm>
          <a:off x="0" y="0"/>
          <a:ext cx="0" cy="0"/>
          <a:chOff x="0" y="0"/>
          <a:chExt cx="0" cy="0"/>
        </a:xfrm>
      </p:grpSpPr>
      <p:sp>
        <p:nvSpPr>
          <p:cNvPr id="741" name="Google Shape;741;p8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120"/>
              <a:t>What does this program do, write a C-equivalent? (In-class Exercise)</a:t>
            </a:r>
            <a:endParaRPr sz="2120"/>
          </a:p>
        </p:txBody>
      </p:sp>
      <p:sp>
        <p:nvSpPr>
          <p:cNvPr id="742" name="Google Shape;742;p83"/>
          <p:cNvSpPr txBox="1"/>
          <p:nvPr>
            <p:ph idx="1" type="body"/>
          </p:nvPr>
        </p:nvSpPr>
        <p:spPr>
          <a:xfrm>
            <a:off x="311825" y="1566300"/>
            <a:ext cx="8520600" cy="30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a:t>  MOV R0, #10</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  CMP R0, #5</a:t>
            </a:r>
            <a:endParaRPr/>
          </a:p>
          <a:p>
            <a:pPr indent="0" lvl="0" marL="0" rtl="0" algn="l">
              <a:spcBef>
                <a:spcPts val="0"/>
              </a:spcBef>
              <a:spcAft>
                <a:spcPts val="0"/>
              </a:spcAft>
              <a:buClr>
                <a:schemeClr val="dk1"/>
              </a:buClr>
              <a:buSzPts val="1100"/>
              <a:buFont typeface="Arial"/>
              <a:buNone/>
            </a:pPr>
            <a:r>
              <a:rPr lang="en"/>
              <a:t>  MOVGT R0, #7</a:t>
            </a:r>
            <a:endParaRPr/>
          </a:p>
          <a:p>
            <a:pPr indent="0" lvl="0" marL="0" rtl="0" algn="l">
              <a:spcBef>
                <a:spcPts val="0"/>
              </a:spcBef>
              <a:spcAft>
                <a:spcPts val="0"/>
              </a:spcAft>
              <a:buNone/>
            </a:pPr>
            <a:r>
              <a:rPr lang="en"/>
              <a:t>  MOVLE R0, #0</a:t>
            </a:r>
            <a:endParaRPr/>
          </a:p>
        </p:txBody>
      </p:sp>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6" name="Shape 746"/>
        <p:cNvGrpSpPr/>
        <p:nvPr/>
      </p:nvGrpSpPr>
      <p:grpSpPr>
        <a:xfrm>
          <a:off x="0" y="0"/>
          <a:ext cx="0" cy="0"/>
          <a:chOff x="0" y="0"/>
          <a:chExt cx="0" cy="0"/>
        </a:xfrm>
      </p:grpSpPr>
      <p:sp>
        <p:nvSpPr>
          <p:cNvPr id="747" name="Google Shape;747;p8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does this program do? (In-class Exercise Solution)</a:t>
            </a:r>
            <a:endParaRPr/>
          </a:p>
        </p:txBody>
      </p:sp>
      <p:sp>
        <p:nvSpPr>
          <p:cNvPr id="748" name="Google Shape;748;p84"/>
          <p:cNvSpPr txBox="1"/>
          <p:nvPr>
            <p:ph idx="2" type="body"/>
          </p:nvPr>
        </p:nvSpPr>
        <p:spPr>
          <a:xfrm>
            <a:off x="4605900" y="1566300"/>
            <a:ext cx="4226400" cy="30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 Initialize R0</a:t>
            </a:r>
            <a:endParaRPr/>
          </a:p>
          <a:p>
            <a:pPr indent="0" lvl="0" marL="0" rtl="0" algn="l">
              <a:spcBef>
                <a:spcPts val="0"/>
              </a:spcBef>
              <a:spcAft>
                <a:spcPts val="0"/>
              </a:spcAft>
              <a:buNone/>
            </a:pPr>
            <a:r>
              <a:rPr lang="en"/>
              <a:t>  MOV R0, #10</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 If Else</a:t>
            </a:r>
            <a:endParaRPr/>
          </a:p>
          <a:p>
            <a:pPr indent="0" lvl="0" marL="0" rtl="0" algn="l">
              <a:spcBef>
                <a:spcPts val="0"/>
              </a:spcBef>
              <a:spcAft>
                <a:spcPts val="0"/>
              </a:spcAft>
              <a:buNone/>
            </a:pPr>
            <a:r>
              <a:rPr lang="en"/>
              <a:t>  CMP R0, #5</a:t>
            </a:r>
            <a:endParaRPr/>
          </a:p>
          <a:p>
            <a:pPr indent="0" lvl="0" marL="0" rtl="0" algn="l">
              <a:spcBef>
                <a:spcPts val="0"/>
              </a:spcBef>
              <a:spcAft>
                <a:spcPts val="0"/>
              </a:spcAft>
              <a:buNone/>
            </a:pPr>
            <a:r>
              <a:rPr lang="en"/>
              <a:t>  MOVGT R0, #7</a:t>
            </a:r>
            <a:endParaRPr/>
          </a:p>
          <a:p>
            <a:pPr indent="0" lvl="0" marL="0" rtl="0" algn="l">
              <a:spcBef>
                <a:spcPts val="0"/>
              </a:spcBef>
              <a:spcAft>
                <a:spcPts val="0"/>
              </a:spcAft>
              <a:buNone/>
            </a:pPr>
            <a:r>
              <a:rPr lang="en"/>
              <a:t>  MOVLE R0, #0</a:t>
            </a:r>
            <a:endParaRPr/>
          </a:p>
        </p:txBody>
      </p:sp>
      <p:sp>
        <p:nvSpPr>
          <p:cNvPr id="749" name="Google Shape;749;p84"/>
          <p:cNvSpPr txBox="1"/>
          <p:nvPr>
            <p:ph idx="1" type="body"/>
          </p:nvPr>
        </p:nvSpPr>
        <p:spPr>
          <a:xfrm>
            <a:off x="311700" y="1566175"/>
            <a:ext cx="4226400" cy="30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 i = 10;</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 if(i&gt;5)</a:t>
            </a:r>
            <a:endParaRPr/>
          </a:p>
          <a:p>
            <a:pPr indent="457200" lvl="0" marL="0" rtl="0" algn="l">
              <a:spcBef>
                <a:spcPts val="0"/>
              </a:spcBef>
              <a:spcAft>
                <a:spcPts val="0"/>
              </a:spcAft>
              <a:buNone/>
            </a:pPr>
            <a:r>
              <a:rPr lang="en"/>
              <a:t>i = 7;</a:t>
            </a:r>
            <a:endParaRPr/>
          </a:p>
          <a:p>
            <a:pPr indent="0" lvl="0" marL="0" rtl="0" algn="l">
              <a:spcBef>
                <a:spcPts val="0"/>
              </a:spcBef>
              <a:spcAft>
                <a:spcPts val="0"/>
              </a:spcAft>
              <a:buNone/>
            </a:pPr>
            <a:r>
              <a:rPr lang="en"/>
              <a:t> else</a:t>
            </a:r>
            <a:endParaRPr/>
          </a:p>
          <a:p>
            <a:pPr indent="0" lvl="0" marL="0" rtl="0" algn="l">
              <a:spcBef>
                <a:spcPts val="0"/>
              </a:spcBef>
              <a:spcAft>
                <a:spcPts val="0"/>
              </a:spcAft>
              <a:buNone/>
            </a:pPr>
            <a:r>
              <a:rPr lang="en"/>
              <a:t>   i = 0;</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22"/>
          <p:cNvSpPr txBox="1"/>
          <p:nvPr>
            <p:ph type="title"/>
          </p:nvPr>
        </p:nvSpPr>
        <p:spPr>
          <a:xfrm>
            <a:off x="1540475" y="2227050"/>
            <a:ext cx="72918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Stored Program Machine</a:t>
            </a:r>
            <a:endParaRPr/>
          </a:p>
        </p:txBody>
      </p:sp>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3" name="Shape 753"/>
        <p:cNvGrpSpPr/>
        <p:nvPr/>
      </p:nvGrpSpPr>
      <p:grpSpPr>
        <a:xfrm>
          <a:off x="0" y="0"/>
          <a:ext cx="0" cy="0"/>
          <a:chOff x="0" y="0"/>
          <a:chExt cx="0" cy="0"/>
        </a:xfrm>
      </p:grpSpPr>
      <p:sp>
        <p:nvSpPr>
          <p:cNvPr id="754" name="Google Shape;754;p85"/>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Branching</a:t>
            </a:r>
            <a:endParaRPr/>
          </a:p>
        </p:txBody>
      </p:sp>
      <p:sp>
        <p:nvSpPr>
          <p:cNvPr id="755" name="Google Shape;755;p8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Most computer architectures including ARM architecture use branch instructions to skip over sections of code or repeat code.</a:t>
            </a:r>
            <a:endParaRPr/>
          </a:p>
          <a:p>
            <a:pPr indent="0" lvl="0" marL="0" rtl="0" algn="l">
              <a:spcBef>
                <a:spcPts val="1000"/>
              </a:spcBef>
              <a:spcAft>
                <a:spcPts val="0"/>
              </a:spcAft>
              <a:buClr>
                <a:schemeClr val="dk1"/>
              </a:buClr>
              <a:buSzPts val="1100"/>
              <a:buFont typeface="Arial"/>
              <a:buNone/>
            </a:pPr>
            <a:r>
              <a:rPr lang="en"/>
              <a:t>A program usually executes in sequence, with the program counter (PC) incrementing by 4 after each instruction to point to the next instruction. (Recall that instructions are 4 bytes long and ARM is a byte-addressed architecture.) Branch instructions change the program counter.</a:t>
            </a:r>
            <a:endParaRPr/>
          </a:p>
          <a:p>
            <a:pPr indent="0" lvl="0" marL="0" rtl="0" algn="l">
              <a:spcBef>
                <a:spcPts val="1000"/>
              </a:spcBef>
              <a:spcAft>
                <a:spcPts val="1000"/>
              </a:spcAft>
              <a:buNone/>
            </a:pPr>
            <a:r>
              <a:t/>
            </a:r>
            <a:endParaRPr/>
          </a:p>
        </p:txBody>
      </p:sp>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9" name="Shape 759"/>
        <p:cNvGrpSpPr/>
        <p:nvPr/>
      </p:nvGrpSpPr>
      <p:grpSpPr>
        <a:xfrm>
          <a:off x="0" y="0"/>
          <a:ext cx="0" cy="0"/>
          <a:chOff x="0" y="0"/>
          <a:chExt cx="0" cy="0"/>
        </a:xfrm>
      </p:grpSpPr>
      <p:sp>
        <p:nvSpPr>
          <p:cNvPr id="760" name="Google Shape;760;p86"/>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Branch Instructions</a:t>
            </a:r>
            <a:endParaRPr/>
          </a:p>
        </p:txBody>
      </p:sp>
      <p:sp>
        <p:nvSpPr>
          <p:cNvPr id="761" name="Google Shape;761;p8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 Simple Branching</a:t>
            </a:r>
            <a:endParaRPr/>
          </a:p>
          <a:p>
            <a:pPr indent="0" lvl="0" marL="0" rtl="0" algn="l">
              <a:spcBef>
                <a:spcPts val="1000"/>
              </a:spcBef>
              <a:spcAft>
                <a:spcPts val="0"/>
              </a:spcAft>
              <a:buNone/>
            </a:pPr>
            <a:r>
              <a:rPr lang="en"/>
              <a:t>BL: Branch Link (used for function calls)</a:t>
            </a:r>
            <a:endParaRPr/>
          </a:p>
          <a:p>
            <a:pPr indent="0" lvl="0" marL="0" rtl="0" algn="l">
              <a:spcBef>
                <a:spcPts val="1000"/>
              </a:spcBef>
              <a:spcAft>
                <a:spcPts val="1000"/>
              </a:spcAft>
              <a:buNone/>
            </a:pPr>
            <a:r>
              <a:rPr lang="en"/>
              <a:t>Branches can be unconditional or conditional. They are also called jumps in some other architectures.</a:t>
            </a:r>
            <a:endParaRPr/>
          </a:p>
        </p:txBody>
      </p:sp>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5" name="Shape 765"/>
        <p:cNvGrpSpPr/>
        <p:nvPr/>
      </p:nvGrpSpPr>
      <p:grpSpPr>
        <a:xfrm>
          <a:off x="0" y="0"/>
          <a:ext cx="0" cy="0"/>
          <a:chOff x="0" y="0"/>
          <a:chExt cx="0" cy="0"/>
        </a:xfrm>
      </p:grpSpPr>
      <p:sp>
        <p:nvSpPr>
          <p:cNvPr id="766" name="Google Shape;766;p87"/>
          <p:cNvSpPr/>
          <p:nvPr/>
        </p:nvSpPr>
        <p:spPr>
          <a:xfrm>
            <a:off x="674250" y="3944575"/>
            <a:ext cx="4747200" cy="477000"/>
          </a:xfrm>
          <a:prstGeom prst="wedgeRoundRectCallout">
            <a:avLst>
              <a:gd fmla="val 60203" name="adj1"/>
              <a:gd fmla="val 33066" name="adj2"/>
              <a:gd fmla="val 0" name="adj3"/>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8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Branch Instruction Example 1</a:t>
            </a:r>
            <a:endParaRPr/>
          </a:p>
        </p:txBody>
      </p:sp>
      <p:sp>
        <p:nvSpPr>
          <p:cNvPr id="768" name="Google Shape;768;p87"/>
          <p:cNvSpPr txBox="1"/>
          <p:nvPr>
            <p:ph idx="1" type="body"/>
          </p:nvPr>
        </p:nvSpPr>
        <p:spPr>
          <a:xfrm>
            <a:off x="311825" y="1566300"/>
            <a:ext cx="8520600" cy="3002700"/>
          </a:xfrm>
          <a:prstGeom prst="rect">
            <a:avLst/>
          </a:prstGeom>
        </p:spPr>
        <p:txBody>
          <a:bodyPr anchorCtr="0" anchor="t" bIns="91425" lIns="91425" spcFirstLastPara="1" rIns="91425" wrap="square" tIns="91425">
            <a:normAutofit/>
          </a:bodyPr>
          <a:lstStyle/>
          <a:p>
            <a:pPr indent="457200" lvl="0" marL="0" rtl="0" algn="l">
              <a:spcBef>
                <a:spcPts val="0"/>
              </a:spcBef>
              <a:spcAft>
                <a:spcPts val="0"/>
              </a:spcAft>
              <a:buClr>
                <a:schemeClr val="dk1"/>
              </a:buClr>
              <a:buSzPts val="1100"/>
              <a:buFont typeface="Arial"/>
              <a:buNone/>
            </a:pPr>
            <a:r>
              <a:rPr lang="en"/>
              <a:t>ADD R1, R2, #17 @ R1 = R2 + 17</a:t>
            </a:r>
            <a:endParaRPr/>
          </a:p>
          <a:p>
            <a:pPr indent="0" lvl="0" marL="457200" rtl="0" algn="l">
              <a:spcBef>
                <a:spcPts val="0"/>
              </a:spcBef>
              <a:spcAft>
                <a:spcPts val="0"/>
              </a:spcAft>
              <a:buClr>
                <a:schemeClr val="dk1"/>
              </a:buClr>
              <a:buSzPts val="1100"/>
              <a:buFont typeface="Arial"/>
              <a:buNone/>
            </a:pPr>
            <a:r>
              <a:rPr lang="en"/>
              <a:t>B TARGET @ branch to TARGET</a:t>
            </a:r>
            <a:endParaRPr/>
          </a:p>
          <a:p>
            <a:pPr indent="0" lvl="0" marL="457200" rtl="0" algn="l">
              <a:spcBef>
                <a:spcPts val="0"/>
              </a:spcBef>
              <a:spcAft>
                <a:spcPts val="0"/>
              </a:spcAft>
              <a:buClr>
                <a:schemeClr val="dk1"/>
              </a:buClr>
              <a:buSzPts val="1100"/>
              <a:buFont typeface="Arial"/>
              <a:buNone/>
            </a:pPr>
            <a:r>
              <a:rPr lang="en"/>
              <a:t>ORR R1, R1, R3 @ not executed</a:t>
            </a:r>
            <a:endParaRPr/>
          </a:p>
          <a:p>
            <a:pPr indent="0" lvl="0" marL="457200" rtl="0" algn="l">
              <a:spcBef>
                <a:spcPts val="0"/>
              </a:spcBef>
              <a:spcAft>
                <a:spcPts val="0"/>
              </a:spcAft>
              <a:buClr>
                <a:schemeClr val="dk1"/>
              </a:buClr>
              <a:buSzPts val="1100"/>
              <a:buFont typeface="Arial"/>
              <a:buNone/>
            </a:pPr>
            <a:r>
              <a:rPr lang="en"/>
              <a:t>AND R3, R1, #0xFF @ not executed</a:t>
            </a:r>
            <a:endParaRPr/>
          </a:p>
          <a:p>
            <a:pPr indent="0" lvl="0" marL="0" rtl="0" algn="l">
              <a:spcBef>
                <a:spcPts val="0"/>
              </a:spcBef>
              <a:spcAft>
                <a:spcPts val="0"/>
              </a:spcAft>
              <a:buClr>
                <a:schemeClr val="dk1"/>
              </a:buClr>
              <a:buSzPts val="1100"/>
              <a:buFont typeface="Arial"/>
              <a:buNone/>
            </a:pPr>
            <a:r>
              <a:rPr lang="en"/>
              <a:t>TARGET</a:t>
            </a:r>
            <a:endParaRPr/>
          </a:p>
          <a:p>
            <a:pPr indent="0" lvl="0" marL="457200" rtl="0" algn="l">
              <a:spcBef>
                <a:spcPts val="0"/>
              </a:spcBef>
              <a:spcAft>
                <a:spcPts val="0"/>
              </a:spcAft>
              <a:buNone/>
            </a:pPr>
            <a:r>
              <a:t/>
            </a:r>
            <a:endParaRPr/>
          </a:p>
          <a:p>
            <a:pPr indent="0" lvl="0" marL="457200" rtl="0" algn="l">
              <a:spcBef>
                <a:spcPts val="0"/>
              </a:spcBef>
              <a:spcAft>
                <a:spcPts val="0"/>
              </a:spcAft>
              <a:buNone/>
            </a:pPr>
            <a:r>
              <a:t/>
            </a:r>
            <a:endParaRPr/>
          </a:p>
          <a:p>
            <a:pPr indent="0" lvl="0" marL="457200" rtl="0" algn="l">
              <a:spcBef>
                <a:spcPts val="0"/>
              </a:spcBef>
              <a:spcAft>
                <a:spcPts val="0"/>
              </a:spcAft>
              <a:buNone/>
            </a:pPr>
            <a:r>
              <a:rPr lang="en"/>
              <a:t>SUB R1, R1, #78 @ R1 = R1 − 78</a:t>
            </a:r>
            <a:endParaRPr/>
          </a:p>
        </p:txBody>
      </p:sp>
      <p:sp>
        <p:nvSpPr>
          <p:cNvPr id="769" name="Google Shape;769;p87"/>
          <p:cNvSpPr txBox="1"/>
          <p:nvPr/>
        </p:nvSpPr>
        <p:spPr>
          <a:xfrm>
            <a:off x="6199300" y="2301000"/>
            <a:ext cx="1555500" cy="88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FF00FF"/>
                </a:solidFill>
                <a:latin typeface="Avenir"/>
                <a:ea typeface="Avenir"/>
                <a:cs typeface="Avenir"/>
                <a:sym typeface="Avenir"/>
              </a:rPr>
              <a:t>Kind of like GOTO in C</a:t>
            </a:r>
            <a:endParaRPr sz="1600">
              <a:solidFill>
                <a:srgbClr val="FF00FF"/>
              </a:solidFill>
              <a:latin typeface="Avenir"/>
              <a:ea typeface="Avenir"/>
              <a:cs typeface="Avenir"/>
              <a:sym typeface="Avenir"/>
            </a:endParaRPr>
          </a:p>
        </p:txBody>
      </p:sp>
      <p:sp>
        <p:nvSpPr>
          <p:cNvPr id="770" name="Google Shape;770;p87"/>
          <p:cNvSpPr/>
          <p:nvPr/>
        </p:nvSpPr>
        <p:spPr>
          <a:xfrm>
            <a:off x="191050" y="2954050"/>
            <a:ext cx="1232700" cy="513600"/>
          </a:xfrm>
          <a:prstGeom prst="cloudCallout">
            <a:avLst>
              <a:gd fmla="val 71427" name="adj1"/>
              <a:gd fmla="val 15717" name="adj2"/>
            </a:avLst>
          </a:prstGeom>
          <a:noFill/>
          <a:ln cap="flat" cmpd="sng" w="38100">
            <a:solidFill>
              <a:srgbClr val="8E9A77"/>
            </a:solidFill>
            <a:prstDash val="solid"/>
            <a:round/>
            <a:headEnd len="sm" w="sm" type="none"/>
            <a:tailEnd len="sm" w="sm" type="none"/>
          </a:ln>
          <a:effectLst>
            <a:outerShdw blurRad="71438" rotWithShape="0" algn="bl" dir="5040000" dist="95250">
              <a:srgbClr val="333E48">
                <a:alpha val="64999"/>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87"/>
          <p:cNvSpPr txBox="1"/>
          <p:nvPr/>
        </p:nvSpPr>
        <p:spPr>
          <a:xfrm>
            <a:off x="1743575" y="3009100"/>
            <a:ext cx="5657100" cy="403500"/>
          </a:xfrm>
          <a:prstGeom prst="rect">
            <a:avLst/>
          </a:prstGeom>
          <a:noFill/>
          <a:ln cap="flat" cmpd="sng" w="28575">
            <a:solidFill>
              <a:srgbClr val="8E9A77"/>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0000FF"/>
                </a:solidFill>
                <a:latin typeface="Avenir"/>
                <a:ea typeface="Avenir"/>
                <a:cs typeface="Avenir"/>
                <a:sym typeface="Avenir"/>
              </a:rPr>
              <a:t>Branch label: cannot be a reserved keyword/mnemonics</a:t>
            </a:r>
            <a:endParaRPr sz="1600">
              <a:solidFill>
                <a:srgbClr val="0000FF"/>
              </a:solidFill>
              <a:latin typeface="Avenir"/>
              <a:ea typeface="Avenir"/>
              <a:cs typeface="Avenir"/>
              <a:sym typeface="Avenir"/>
            </a:endParaRPr>
          </a:p>
        </p:txBody>
      </p:sp>
      <p:sp>
        <p:nvSpPr>
          <p:cNvPr id="772" name="Google Shape;772;p87"/>
          <p:cNvSpPr txBox="1"/>
          <p:nvPr/>
        </p:nvSpPr>
        <p:spPr>
          <a:xfrm>
            <a:off x="5964500" y="3922550"/>
            <a:ext cx="2867700" cy="917100"/>
          </a:xfrm>
          <a:prstGeom prst="rect">
            <a:avLst/>
          </a:prstGeom>
          <a:noFill/>
          <a:ln cap="flat" cmpd="sng" w="28575">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0000FF"/>
                </a:solidFill>
                <a:latin typeface="Avenir"/>
                <a:ea typeface="Avenir"/>
                <a:cs typeface="Avenir"/>
                <a:sym typeface="Avenir"/>
              </a:rPr>
              <a:t>Always executed, either after skipping ORR and AND, or after executing them</a:t>
            </a:r>
            <a:endParaRPr sz="1600">
              <a:solidFill>
                <a:srgbClr val="0000FF"/>
              </a:solidFill>
              <a:latin typeface="Avenir"/>
              <a:ea typeface="Avenir"/>
              <a:cs typeface="Avenir"/>
              <a:sym typeface="Avenir"/>
            </a:endParaRPr>
          </a:p>
        </p:txBody>
      </p:sp>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6" name="Shape 776"/>
        <p:cNvGrpSpPr/>
        <p:nvPr/>
      </p:nvGrpSpPr>
      <p:grpSpPr>
        <a:xfrm>
          <a:off x="0" y="0"/>
          <a:ext cx="0" cy="0"/>
          <a:chOff x="0" y="0"/>
          <a:chExt cx="0" cy="0"/>
        </a:xfrm>
      </p:grpSpPr>
      <p:sp>
        <p:nvSpPr>
          <p:cNvPr id="777" name="Google Shape;777;p8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Branch Instruction Example 2</a:t>
            </a:r>
            <a:endParaRPr/>
          </a:p>
        </p:txBody>
      </p:sp>
      <p:sp>
        <p:nvSpPr>
          <p:cNvPr id="778" name="Google Shape;778;p88"/>
          <p:cNvSpPr txBox="1"/>
          <p:nvPr>
            <p:ph idx="1" type="body"/>
          </p:nvPr>
        </p:nvSpPr>
        <p:spPr>
          <a:xfrm>
            <a:off x="311825" y="1566300"/>
            <a:ext cx="8520600" cy="3002700"/>
          </a:xfrm>
          <a:prstGeom prst="rect">
            <a:avLst/>
          </a:prstGeom>
        </p:spPr>
        <p:txBody>
          <a:bodyPr anchorCtr="0" anchor="t" bIns="91425" lIns="91425" spcFirstLastPara="1" rIns="91425" wrap="square" tIns="91425">
            <a:normAutofit/>
          </a:bodyPr>
          <a:lstStyle/>
          <a:p>
            <a:pPr indent="0" lvl="0" marL="457200" rtl="0" algn="l">
              <a:spcBef>
                <a:spcPts val="0"/>
              </a:spcBef>
              <a:spcAft>
                <a:spcPts val="0"/>
              </a:spcAft>
              <a:buClr>
                <a:schemeClr val="dk1"/>
              </a:buClr>
              <a:buSzPts val="1100"/>
              <a:buFont typeface="Arial"/>
              <a:buNone/>
            </a:pPr>
            <a:r>
              <a:rPr lang="en"/>
              <a:t>MOV R0, #4 @ R0 = 4</a:t>
            </a:r>
            <a:endParaRPr/>
          </a:p>
          <a:p>
            <a:pPr indent="0" lvl="0" marL="457200" rtl="0" algn="l">
              <a:spcBef>
                <a:spcPts val="0"/>
              </a:spcBef>
              <a:spcAft>
                <a:spcPts val="0"/>
              </a:spcAft>
              <a:buClr>
                <a:schemeClr val="dk1"/>
              </a:buClr>
              <a:buSzPts val="1100"/>
              <a:buFont typeface="Arial"/>
              <a:buNone/>
            </a:pPr>
            <a:r>
              <a:rPr lang="en"/>
              <a:t>ADD R1, R0, R0 @ R1 = R0 + R0 = 8</a:t>
            </a:r>
            <a:endParaRPr/>
          </a:p>
          <a:p>
            <a:pPr indent="0" lvl="0" marL="457200" rtl="0" algn="l">
              <a:spcBef>
                <a:spcPts val="0"/>
              </a:spcBef>
              <a:spcAft>
                <a:spcPts val="0"/>
              </a:spcAft>
              <a:buClr>
                <a:schemeClr val="dk1"/>
              </a:buClr>
              <a:buSzPts val="1100"/>
              <a:buFont typeface="Arial"/>
              <a:buNone/>
            </a:pPr>
            <a:r>
              <a:rPr lang="en"/>
              <a:t>CMP R0, R1 @ set flags based on R0−R1 = −4. NZCV = 1000</a:t>
            </a:r>
            <a:endParaRPr/>
          </a:p>
          <a:p>
            <a:pPr indent="0" lvl="0" marL="457200" rtl="0" algn="l">
              <a:spcBef>
                <a:spcPts val="0"/>
              </a:spcBef>
              <a:spcAft>
                <a:spcPts val="0"/>
              </a:spcAft>
              <a:buClr>
                <a:schemeClr val="dk1"/>
              </a:buClr>
              <a:buSzPts val="1100"/>
              <a:buFont typeface="Arial"/>
              <a:buNone/>
            </a:pPr>
            <a:r>
              <a:rPr lang="en"/>
              <a:t>BEQ THERE @ branch not taken (Z != 1), branch dependent on equality</a:t>
            </a:r>
            <a:endParaRPr/>
          </a:p>
          <a:p>
            <a:pPr indent="0" lvl="0" marL="457200" rtl="0" algn="l">
              <a:spcBef>
                <a:spcPts val="0"/>
              </a:spcBef>
              <a:spcAft>
                <a:spcPts val="0"/>
              </a:spcAft>
              <a:buClr>
                <a:schemeClr val="dk1"/>
              </a:buClr>
              <a:buSzPts val="1100"/>
              <a:buFont typeface="Arial"/>
              <a:buNone/>
            </a:pPr>
            <a:r>
              <a:rPr lang="en"/>
              <a:t>ORR R1, R1, #1 @</a:t>
            </a:r>
            <a:r>
              <a:rPr lang="en"/>
              <a:t> R1 = R1 OR 1 = 9</a:t>
            </a:r>
            <a:endParaRPr/>
          </a:p>
          <a:p>
            <a:pPr indent="0" lvl="0" marL="0" rtl="0" algn="l">
              <a:spcBef>
                <a:spcPts val="0"/>
              </a:spcBef>
              <a:spcAft>
                <a:spcPts val="0"/>
              </a:spcAft>
              <a:buClr>
                <a:schemeClr val="dk1"/>
              </a:buClr>
              <a:buSzPts val="1100"/>
              <a:buFont typeface="Arial"/>
              <a:buNone/>
            </a:pPr>
            <a:r>
              <a:rPr lang="en"/>
              <a:t>THERE</a:t>
            </a:r>
            <a:endParaRPr/>
          </a:p>
          <a:p>
            <a:pPr indent="457200" lvl="0" marL="0" rtl="0" algn="l">
              <a:spcBef>
                <a:spcPts val="0"/>
              </a:spcBef>
              <a:spcAft>
                <a:spcPts val="0"/>
              </a:spcAft>
              <a:buClr>
                <a:schemeClr val="dk1"/>
              </a:buClr>
              <a:buSzPts val="1100"/>
              <a:buFont typeface="Arial"/>
              <a:buNone/>
            </a:pPr>
            <a:r>
              <a:rPr lang="en"/>
              <a:t>ADD R1, R1, #78 @ R1 = R1 + 78 = 87</a:t>
            </a:r>
            <a:endParaRPr/>
          </a:p>
          <a:p>
            <a:pPr indent="0" lvl="0" marL="0" rtl="0" algn="l">
              <a:spcBef>
                <a:spcPts val="0"/>
              </a:spcBef>
              <a:spcAft>
                <a:spcPts val="0"/>
              </a:spcAft>
              <a:buNone/>
            </a:pPr>
            <a:r>
              <a:t/>
            </a:r>
            <a:endParaRPr/>
          </a:p>
        </p:txBody>
      </p:sp>
      <p:sp>
        <p:nvSpPr>
          <p:cNvPr id="779" name="Google Shape;779;p88"/>
          <p:cNvSpPr txBox="1"/>
          <p:nvPr/>
        </p:nvSpPr>
        <p:spPr>
          <a:xfrm>
            <a:off x="5406300" y="3007087"/>
            <a:ext cx="3316500" cy="1461000"/>
          </a:xfrm>
          <a:prstGeom prst="rect">
            <a:avLst/>
          </a:prstGeom>
          <a:solidFill>
            <a:srgbClr val="333E48"/>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D8BEFF"/>
                </a:solidFill>
                <a:latin typeface="Avenir"/>
                <a:ea typeface="Avenir"/>
                <a:cs typeface="Avenir"/>
                <a:sym typeface="Avenir"/>
              </a:rPr>
              <a:t>When code reaches the BEQ instruction, the Z = 0, i.e., R0 ≠ R1. So the branching doesn’t happen. Hence ORR is executed. Execution never go to THERE</a:t>
            </a:r>
            <a:endParaRPr sz="1600">
              <a:solidFill>
                <a:srgbClr val="D8BEFF"/>
              </a:solidFill>
              <a:latin typeface="Avenir"/>
              <a:ea typeface="Avenir"/>
              <a:cs typeface="Avenir"/>
              <a:sym typeface="Avenir"/>
            </a:endParaRPr>
          </a:p>
        </p:txBody>
      </p:sp>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3" name="Shape 783"/>
        <p:cNvGrpSpPr/>
        <p:nvPr/>
      </p:nvGrpSpPr>
      <p:grpSpPr>
        <a:xfrm>
          <a:off x="0" y="0"/>
          <a:ext cx="0" cy="0"/>
          <a:chOff x="0" y="0"/>
          <a:chExt cx="0" cy="0"/>
        </a:xfrm>
      </p:grpSpPr>
      <p:sp>
        <p:nvSpPr>
          <p:cNvPr id="784" name="Google Shape;784;p89"/>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Conditional Statements</a:t>
            </a:r>
            <a:endParaRPr/>
          </a:p>
        </p:txBody>
      </p:sp>
      <p:sp>
        <p:nvSpPr>
          <p:cNvPr id="785" name="Google Shape;785;p8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If/else, </a:t>
            </a:r>
            <a:endParaRPr/>
          </a:p>
          <a:p>
            <a:pPr indent="0" lvl="0" marL="0" rtl="0" algn="l">
              <a:spcBef>
                <a:spcPts val="1000"/>
              </a:spcBef>
              <a:spcAft>
                <a:spcPts val="1000"/>
              </a:spcAft>
              <a:buNone/>
            </a:pPr>
            <a:r>
              <a:rPr lang="en"/>
              <a:t>switch/case</a:t>
            </a:r>
            <a:endParaRPr/>
          </a:p>
        </p:txBody>
      </p:sp>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9" name="Shape 789"/>
        <p:cNvGrpSpPr/>
        <p:nvPr/>
      </p:nvGrpSpPr>
      <p:grpSpPr>
        <a:xfrm>
          <a:off x="0" y="0"/>
          <a:ext cx="0" cy="0"/>
          <a:chOff x="0" y="0"/>
          <a:chExt cx="0" cy="0"/>
        </a:xfrm>
      </p:grpSpPr>
      <p:sp>
        <p:nvSpPr>
          <p:cNvPr id="790" name="Google Shape;790;p9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Example: if</a:t>
            </a:r>
            <a:endParaRPr/>
          </a:p>
        </p:txBody>
      </p:sp>
      <p:sp>
        <p:nvSpPr>
          <p:cNvPr id="791" name="Google Shape;791;p90"/>
          <p:cNvSpPr txBox="1"/>
          <p:nvPr>
            <p:ph idx="1" type="body"/>
          </p:nvPr>
        </p:nvSpPr>
        <p:spPr>
          <a:xfrm>
            <a:off x="311700" y="1566175"/>
            <a:ext cx="4226400" cy="30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a:t>if (apples == oranges)</a:t>
            </a:r>
            <a:endParaRPr/>
          </a:p>
          <a:p>
            <a:pPr indent="457200" lvl="0" marL="457200" rtl="0" algn="l">
              <a:spcBef>
                <a:spcPts val="0"/>
              </a:spcBef>
              <a:spcAft>
                <a:spcPts val="0"/>
              </a:spcAft>
              <a:buNone/>
            </a:pPr>
            <a:r>
              <a:rPr lang="en"/>
              <a:t>f = i + 1;</a:t>
            </a:r>
            <a:endParaRPr/>
          </a:p>
          <a:p>
            <a:pPr indent="457200" lvl="0" marL="45720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f = f − i;</a:t>
            </a:r>
            <a:endParaRPr/>
          </a:p>
          <a:p>
            <a:pPr indent="0" lvl="0" marL="0" rtl="0" algn="l">
              <a:spcBef>
                <a:spcPts val="0"/>
              </a:spcBef>
              <a:spcAft>
                <a:spcPts val="0"/>
              </a:spcAft>
              <a:buNone/>
            </a:pPr>
            <a:r>
              <a:t/>
            </a:r>
            <a:endParaRPr/>
          </a:p>
        </p:txBody>
      </p:sp>
      <p:sp>
        <p:nvSpPr>
          <p:cNvPr id="792" name="Google Shape;792;p90"/>
          <p:cNvSpPr txBox="1"/>
          <p:nvPr>
            <p:ph idx="2" type="body"/>
          </p:nvPr>
        </p:nvSpPr>
        <p:spPr>
          <a:xfrm>
            <a:off x="4605900" y="1566300"/>
            <a:ext cx="4226400" cy="3002700"/>
          </a:xfrm>
          <a:prstGeom prst="rect">
            <a:avLst/>
          </a:prstGeom>
        </p:spPr>
        <p:txBody>
          <a:bodyPr anchorCtr="0" anchor="t" bIns="91425" lIns="91425" spcFirstLastPara="1" rIns="91425" wrap="square" tIns="91425">
            <a:normAutofit/>
          </a:bodyPr>
          <a:lstStyle/>
          <a:p>
            <a:pPr indent="0" lvl="0" marL="457200" rtl="0" algn="l">
              <a:lnSpc>
                <a:spcPct val="105000"/>
              </a:lnSpc>
              <a:spcBef>
                <a:spcPts val="0"/>
              </a:spcBef>
              <a:spcAft>
                <a:spcPts val="0"/>
              </a:spcAft>
              <a:buClr>
                <a:schemeClr val="dk1"/>
              </a:buClr>
              <a:buSzPts val="852"/>
              <a:buFont typeface="Arial"/>
              <a:buNone/>
            </a:pPr>
            <a:r>
              <a:rPr lang="en" sz="995"/>
              <a:t>@</a:t>
            </a:r>
            <a:r>
              <a:rPr lang="en" sz="995"/>
              <a:t> R0 = apples, R1 = oranges, R2 = f, R3 = i</a:t>
            </a:r>
            <a:endParaRPr sz="995"/>
          </a:p>
          <a:p>
            <a:pPr indent="0" lvl="0" marL="457200" rtl="0" algn="l">
              <a:lnSpc>
                <a:spcPct val="105000"/>
              </a:lnSpc>
              <a:spcBef>
                <a:spcPts val="0"/>
              </a:spcBef>
              <a:spcAft>
                <a:spcPts val="0"/>
              </a:spcAft>
              <a:buClr>
                <a:schemeClr val="dk1"/>
              </a:buClr>
              <a:buSzPts val="852"/>
              <a:buFont typeface="Arial"/>
              <a:buNone/>
            </a:pPr>
            <a:r>
              <a:rPr lang="en" sz="1195"/>
              <a:t>CMP R0, R1 @ apples == oranges ?</a:t>
            </a:r>
            <a:endParaRPr sz="1195"/>
          </a:p>
          <a:p>
            <a:pPr indent="0" lvl="0" marL="457200" rtl="0" algn="l">
              <a:lnSpc>
                <a:spcPct val="105000"/>
              </a:lnSpc>
              <a:spcBef>
                <a:spcPts val="0"/>
              </a:spcBef>
              <a:spcAft>
                <a:spcPts val="0"/>
              </a:spcAft>
              <a:buClr>
                <a:schemeClr val="dk1"/>
              </a:buClr>
              <a:buSzPts val="852"/>
              <a:buFont typeface="Arial"/>
              <a:buNone/>
            </a:pPr>
            <a:r>
              <a:rPr lang="en" sz="1195"/>
              <a:t>BNE L1 @ if not equal, skip if block</a:t>
            </a:r>
            <a:endParaRPr sz="1195"/>
          </a:p>
          <a:p>
            <a:pPr indent="0" lvl="0" marL="457200" rtl="0" algn="l">
              <a:lnSpc>
                <a:spcPct val="105000"/>
              </a:lnSpc>
              <a:spcBef>
                <a:spcPts val="0"/>
              </a:spcBef>
              <a:spcAft>
                <a:spcPts val="0"/>
              </a:spcAft>
              <a:buClr>
                <a:schemeClr val="dk1"/>
              </a:buClr>
              <a:buSzPts val="852"/>
              <a:buFont typeface="Arial"/>
              <a:buNone/>
            </a:pPr>
            <a:r>
              <a:rPr lang="en" sz="1195"/>
              <a:t>ADD R2, R3, #1 @ if block: f = i + 1</a:t>
            </a:r>
            <a:endParaRPr sz="1195"/>
          </a:p>
          <a:p>
            <a:pPr indent="0" lvl="0" marL="0" rtl="0" algn="l">
              <a:lnSpc>
                <a:spcPct val="105000"/>
              </a:lnSpc>
              <a:spcBef>
                <a:spcPts val="0"/>
              </a:spcBef>
              <a:spcAft>
                <a:spcPts val="0"/>
              </a:spcAft>
              <a:buClr>
                <a:schemeClr val="dk1"/>
              </a:buClr>
              <a:buSzPts val="852"/>
              <a:buFont typeface="Arial"/>
              <a:buNone/>
            </a:pPr>
            <a:r>
              <a:rPr lang="en" sz="1195"/>
              <a:t>L1</a:t>
            </a:r>
            <a:endParaRPr sz="1195"/>
          </a:p>
          <a:p>
            <a:pPr indent="457200" lvl="0" marL="0" rtl="0" algn="l">
              <a:lnSpc>
                <a:spcPct val="105000"/>
              </a:lnSpc>
              <a:spcBef>
                <a:spcPts val="0"/>
              </a:spcBef>
              <a:spcAft>
                <a:spcPts val="0"/>
              </a:spcAft>
              <a:buClr>
                <a:schemeClr val="dk1"/>
              </a:buClr>
              <a:buSzPts val="852"/>
              <a:buFont typeface="Arial"/>
              <a:buNone/>
            </a:pPr>
            <a:r>
              <a:rPr lang="en" sz="1195"/>
              <a:t>SUB R2, R2, R3 @ f = f − i</a:t>
            </a:r>
            <a:endParaRPr sz="1195"/>
          </a:p>
          <a:p>
            <a:pPr indent="0" lvl="0" marL="0" rtl="0" algn="l">
              <a:lnSpc>
                <a:spcPct val="105000"/>
              </a:lnSpc>
              <a:spcBef>
                <a:spcPts val="0"/>
              </a:spcBef>
              <a:spcAft>
                <a:spcPts val="0"/>
              </a:spcAft>
              <a:buSzPts val="852"/>
              <a:buNone/>
            </a:pPr>
            <a:r>
              <a:t/>
            </a:r>
            <a:endParaRPr sz="1195"/>
          </a:p>
        </p:txBody>
      </p:sp>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6" name="Shape 796"/>
        <p:cNvGrpSpPr/>
        <p:nvPr/>
      </p:nvGrpSpPr>
      <p:grpSpPr>
        <a:xfrm>
          <a:off x="0" y="0"/>
          <a:ext cx="0" cy="0"/>
          <a:chOff x="0" y="0"/>
          <a:chExt cx="0" cy="0"/>
        </a:xfrm>
      </p:grpSpPr>
      <p:sp>
        <p:nvSpPr>
          <p:cNvPr id="797" name="Google Shape;797;p9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Example: if/else</a:t>
            </a:r>
            <a:endParaRPr/>
          </a:p>
        </p:txBody>
      </p:sp>
      <p:sp>
        <p:nvSpPr>
          <p:cNvPr id="798" name="Google Shape;798;p91"/>
          <p:cNvSpPr txBox="1"/>
          <p:nvPr>
            <p:ph idx="1" type="body"/>
          </p:nvPr>
        </p:nvSpPr>
        <p:spPr>
          <a:xfrm>
            <a:off x="311700" y="1566175"/>
            <a:ext cx="4226400" cy="30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a:t>if (apples == oranges)</a:t>
            </a:r>
            <a:endParaRPr/>
          </a:p>
          <a:p>
            <a:pPr indent="457200" lvl="0" marL="0" rtl="0" algn="l">
              <a:spcBef>
                <a:spcPts val="0"/>
              </a:spcBef>
              <a:spcAft>
                <a:spcPts val="0"/>
              </a:spcAft>
              <a:buClr>
                <a:schemeClr val="dk1"/>
              </a:buClr>
              <a:buSzPts val="1100"/>
              <a:buFont typeface="Arial"/>
              <a:buNone/>
            </a:pPr>
            <a:r>
              <a:rPr lang="en"/>
              <a:t>f = i + 1;</a:t>
            </a:r>
            <a:endParaRPr/>
          </a:p>
          <a:p>
            <a:pPr indent="0" lvl="0" marL="0" rtl="0" algn="l">
              <a:spcBef>
                <a:spcPts val="0"/>
              </a:spcBef>
              <a:spcAft>
                <a:spcPts val="0"/>
              </a:spcAft>
              <a:buClr>
                <a:schemeClr val="dk1"/>
              </a:buClr>
              <a:buSzPts val="1100"/>
              <a:buFont typeface="Arial"/>
              <a:buNone/>
            </a:pPr>
            <a:r>
              <a:rPr lang="en"/>
              <a:t>else</a:t>
            </a:r>
            <a:endParaRPr/>
          </a:p>
          <a:p>
            <a:pPr indent="457200" lvl="0" marL="0" rtl="0" algn="l">
              <a:spcBef>
                <a:spcPts val="0"/>
              </a:spcBef>
              <a:spcAft>
                <a:spcPts val="0"/>
              </a:spcAft>
              <a:buClr>
                <a:schemeClr val="dk1"/>
              </a:buClr>
              <a:buSzPts val="1100"/>
              <a:buFont typeface="Arial"/>
              <a:buNone/>
            </a:pPr>
            <a:r>
              <a:rPr lang="en"/>
              <a:t>f = f − i;</a:t>
            </a:r>
            <a:endParaRPr/>
          </a:p>
          <a:p>
            <a:pPr indent="0" lvl="0" marL="0" rtl="0" algn="l">
              <a:spcBef>
                <a:spcPts val="0"/>
              </a:spcBef>
              <a:spcAft>
                <a:spcPts val="0"/>
              </a:spcAft>
              <a:buNone/>
            </a:pPr>
            <a:r>
              <a:t/>
            </a:r>
            <a:endParaRPr/>
          </a:p>
        </p:txBody>
      </p:sp>
      <p:sp>
        <p:nvSpPr>
          <p:cNvPr id="799" name="Google Shape;799;p91"/>
          <p:cNvSpPr txBox="1"/>
          <p:nvPr>
            <p:ph idx="2" type="body"/>
          </p:nvPr>
        </p:nvSpPr>
        <p:spPr>
          <a:xfrm>
            <a:off x="4605900" y="1566300"/>
            <a:ext cx="4226400" cy="3002700"/>
          </a:xfrm>
          <a:prstGeom prst="rect">
            <a:avLst/>
          </a:prstGeom>
        </p:spPr>
        <p:txBody>
          <a:bodyPr anchorCtr="0" anchor="t" bIns="91425" lIns="91425" spcFirstLastPara="1" rIns="91425" wrap="square" tIns="91425">
            <a:normAutofit fontScale="92500"/>
          </a:bodyPr>
          <a:lstStyle/>
          <a:p>
            <a:pPr indent="0" lvl="0" marL="457200" rtl="0" algn="l">
              <a:spcBef>
                <a:spcPts val="0"/>
              </a:spcBef>
              <a:spcAft>
                <a:spcPts val="0"/>
              </a:spcAft>
              <a:buClr>
                <a:schemeClr val="dk1"/>
              </a:buClr>
              <a:buFont typeface="Arial"/>
              <a:buNone/>
            </a:pPr>
            <a:r>
              <a:rPr lang="en" sz="1540"/>
              <a:t>@</a:t>
            </a:r>
            <a:r>
              <a:rPr lang="en" sz="1540"/>
              <a:t> R0 = apples, R1 = oranges, R2 = f, R3 = i</a:t>
            </a:r>
            <a:endParaRPr sz="1540"/>
          </a:p>
          <a:p>
            <a:pPr indent="0" lvl="0" marL="457200" rtl="0" algn="l">
              <a:spcBef>
                <a:spcPts val="0"/>
              </a:spcBef>
              <a:spcAft>
                <a:spcPts val="0"/>
              </a:spcAft>
              <a:buClr>
                <a:schemeClr val="dk1"/>
              </a:buClr>
              <a:buFont typeface="Arial"/>
              <a:buNone/>
            </a:pPr>
            <a:r>
              <a:rPr lang="en"/>
              <a:t>CMP R0, R1 @ apples == oranges?</a:t>
            </a:r>
            <a:endParaRPr/>
          </a:p>
          <a:p>
            <a:pPr indent="0" lvl="0" marL="457200" rtl="0" algn="l">
              <a:spcBef>
                <a:spcPts val="0"/>
              </a:spcBef>
              <a:spcAft>
                <a:spcPts val="0"/>
              </a:spcAft>
              <a:buClr>
                <a:schemeClr val="dk1"/>
              </a:buClr>
              <a:buFont typeface="Arial"/>
              <a:buNone/>
            </a:pPr>
            <a:r>
              <a:rPr lang="en"/>
              <a:t>BNE L1 @ if not equal, skip if block</a:t>
            </a:r>
            <a:endParaRPr/>
          </a:p>
          <a:p>
            <a:pPr indent="0" lvl="0" marL="457200" rtl="0" algn="l">
              <a:spcBef>
                <a:spcPts val="0"/>
              </a:spcBef>
              <a:spcAft>
                <a:spcPts val="0"/>
              </a:spcAft>
              <a:buClr>
                <a:schemeClr val="dk1"/>
              </a:buClr>
              <a:buFont typeface="Arial"/>
              <a:buNone/>
            </a:pPr>
            <a:r>
              <a:rPr lang="en"/>
              <a:t>ADD R2, R3, #1 @ if block: f = i + 1</a:t>
            </a:r>
            <a:endParaRPr/>
          </a:p>
          <a:p>
            <a:pPr indent="0" lvl="0" marL="457200" rtl="0" algn="l">
              <a:spcBef>
                <a:spcPts val="0"/>
              </a:spcBef>
              <a:spcAft>
                <a:spcPts val="0"/>
              </a:spcAft>
              <a:buClr>
                <a:schemeClr val="dk1"/>
              </a:buClr>
              <a:buFont typeface="Arial"/>
              <a:buNone/>
            </a:pPr>
            <a:r>
              <a:rPr lang="en"/>
              <a:t>B L2 @ skip else block</a:t>
            </a:r>
            <a:endParaRPr/>
          </a:p>
          <a:p>
            <a:pPr indent="0" lvl="0" marL="0" rtl="0" algn="l">
              <a:spcBef>
                <a:spcPts val="0"/>
              </a:spcBef>
              <a:spcAft>
                <a:spcPts val="0"/>
              </a:spcAft>
              <a:buClr>
                <a:schemeClr val="dk1"/>
              </a:buClr>
              <a:buFont typeface="Arial"/>
              <a:buNone/>
            </a:pPr>
            <a:r>
              <a:rPr lang="en"/>
              <a:t>L1</a:t>
            </a:r>
            <a:endParaRPr/>
          </a:p>
          <a:p>
            <a:pPr indent="457200" lvl="0" marL="0" rtl="0" algn="l">
              <a:spcBef>
                <a:spcPts val="0"/>
              </a:spcBef>
              <a:spcAft>
                <a:spcPts val="0"/>
              </a:spcAft>
              <a:buClr>
                <a:schemeClr val="dk1"/>
              </a:buClr>
              <a:buFont typeface="Arial"/>
              <a:buNone/>
            </a:pPr>
            <a:r>
              <a:rPr lang="en"/>
              <a:t>SUB R2, R2, R3 @ else block: f = f − i</a:t>
            </a:r>
            <a:endParaRPr/>
          </a:p>
          <a:p>
            <a:pPr indent="0" lvl="0" marL="0" rtl="0" algn="l">
              <a:spcBef>
                <a:spcPts val="0"/>
              </a:spcBef>
              <a:spcAft>
                <a:spcPts val="0"/>
              </a:spcAft>
              <a:buClr>
                <a:schemeClr val="dk1"/>
              </a:buClr>
              <a:buFont typeface="Arial"/>
              <a:buNone/>
            </a:pPr>
            <a:r>
              <a:rPr lang="en"/>
              <a:t>L2</a:t>
            </a:r>
            <a:endParaRPr/>
          </a:p>
          <a:p>
            <a:pPr indent="0" lvl="0" marL="0" rtl="0" algn="l">
              <a:spcBef>
                <a:spcPts val="0"/>
              </a:spcBef>
              <a:spcAft>
                <a:spcPts val="0"/>
              </a:spcAft>
              <a:buNone/>
            </a:pPr>
            <a:r>
              <a:t/>
            </a:r>
            <a:endParaRPr/>
          </a:p>
        </p:txBody>
      </p:sp>
    </p:spTree>
  </p:cSld>
  <p:clrMapOvr>
    <a:masterClrMapping/>
  </p:clrMapOvr>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3" name="Shape 803"/>
        <p:cNvGrpSpPr/>
        <p:nvPr/>
      </p:nvGrpSpPr>
      <p:grpSpPr>
        <a:xfrm>
          <a:off x="0" y="0"/>
          <a:ext cx="0" cy="0"/>
          <a:chOff x="0" y="0"/>
          <a:chExt cx="0" cy="0"/>
        </a:xfrm>
      </p:grpSpPr>
      <p:sp>
        <p:nvSpPr>
          <p:cNvPr id="804" name="Google Shape;804;p9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Example: switch/case</a:t>
            </a:r>
            <a:endParaRPr/>
          </a:p>
        </p:txBody>
      </p:sp>
      <p:sp>
        <p:nvSpPr>
          <p:cNvPr id="805" name="Google Shape;805;p92"/>
          <p:cNvSpPr txBox="1"/>
          <p:nvPr>
            <p:ph idx="1" type="body"/>
          </p:nvPr>
        </p:nvSpPr>
        <p:spPr>
          <a:xfrm>
            <a:off x="311700" y="1566175"/>
            <a:ext cx="4226400" cy="3002700"/>
          </a:xfrm>
          <a:prstGeom prst="rect">
            <a:avLst/>
          </a:prstGeom>
        </p:spPr>
        <p:txBody>
          <a:bodyPr anchorCtr="0" anchor="t" bIns="91425" lIns="91425" spcFirstLastPara="1" rIns="91425" wrap="square" tIns="91425">
            <a:normAutofit fontScale="77500" lnSpcReduction="20000"/>
          </a:bodyPr>
          <a:lstStyle/>
          <a:p>
            <a:pPr indent="0" lvl="0" marL="0" rtl="0" algn="l">
              <a:spcBef>
                <a:spcPts val="0"/>
              </a:spcBef>
              <a:spcAft>
                <a:spcPts val="0"/>
              </a:spcAft>
              <a:buClr>
                <a:schemeClr val="dk1"/>
              </a:buClr>
              <a:buSzPct val="61111"/>
              <a:buFont typeface="Arial"/>
              <a:buNone/>
            </a:pPr>
            <a:r>
              <a:rPr lang="en"/>
              <a:t>switch (button) {</a:t>
            </a:r>
            <a:endParaRPr/>
          </a:p>
          <a:p>
            <a:pPr indent="0" lvl="0" marL="0" rtl="0" algn="l">
              <a:spcBef>
                <a:spcPts val="0"/>
              </a:spcBef>
              <a:spcAft>
                <a:spcPts val="0"/>
              </a:spcAft>
              <a:buClr>
                <a:schemeClr val="dk1"/>
              </a:buClr>
              <a:buSzPct val="61111"/>
              <a:buFont typeface="Arial"/>
              <a:buNone/>
            </a:pPr>
            <a:r>
              <a:rPr lang="en"/>
              <a:t>case 1: amt = 20; break;</a:t>
            </a:r>
            <a:endParaRPr/>
          </a:p>
          <a:p>
            <a:pPr indent="0" lvl="0" marL="0" rtl="0" algn="l">
              <a:spcBef>
                <a:spcPts val="0"/>
              </a:spcBef>
              <a:spcAft>
                <a:spcPts val="0"/>
              </a:spcAft>
              <a:buClr>
                <a:schemeClr val="dk1"/>
              </a:buClr>
              <a:buSzPct val="61111"/>
              <a:buFont typeface="Arial"/>
              <a:buNone/>
            </a:pPr>
            <a:r>
              <a:rPr lang="en"/>
              <a:t>case 2: amt = 50; break;</a:t>
            </a:r>
            <a:endParaRPr/>
          </a:p>
          <a:p>
            <a:pPr indent="0" lvl="0" marL="0" rtl="0" algn="l">
              <a:spcBef>
                <a:spcPts val="0"/>
              </a:spcBef>
              <a:spcAft>
                <a:spcPts val="0"/>
              </a:spcAft>
              <a:buClr>
                <a:schemeClr val="dk1"/>
              </a:buClr>
              <a:buSzPct val="61111"/>
              <a:buFont typeface="Arial"/>
              <a:buNone/>
            </a:pPr>
            <a:r>
              <a:rPr lang="en"/>
              <a:t>case 3: amt = 100; break;</a:t>
            </a:r>
            <a:endParaRPr/>
          </a:p>
          <a:p>
            <a:pPr indent="0" lvl="0" marL="0" rtl="0" algn="l">
              <a:spcBef>
                <a:spcPts val="0"/>
              </a:spcBef>
              <a:spcAft>
                <a:spcPts val="0"/>
              </a:spcAft>
              <a:buClr>
                <a:schemeClr val="dk1"/>
              </a:buClr>
              <a:buSzPct val="61111"/>
              <a:buFont typeface="Arial"/>
              <a:buNone/>
            </a:pPr>
            <a:r>
              <a:rPr lang="en"/>
              <a:t>default: amt = 0;</a:t>
            </a:r>
            <a:endParaRPr/>
          </a:p>
          <a:p>
            <a:pPr indent="0" lvl="0" marL="0" rtl="0" algn="l">
              <a:spcBef>
                <a:spcPts val="0"/>
              </a:spcBef>
              <a:spcAft>
                <a:spcPts val="0"/>
              </a:spcAft>
              <a:buClr>
                <a:schemeClr val="dk1"/>
              </a:buClr>
              <a:buSzPct val="61111"/>
              <a:buFont typeface="Arial"/>
              <a:buNone/>
            </a:pPr>
            <a:r>
              <a:rPr lang="en"/>
              <a:t>}</a:t>
            </a:r>
            <a:endParaRPr/>
          </a:p>
          <a:p>
            <a:pPr indent="0" lvl="0" marL="0" rtl="0" algn="l">
              <a:spcBef>
                <a:spcPts val="0"/>
              </a:spcBef>
              <a:spcAft>
                <a:spcPts val="0"/>
              </a:spcAft>
              <a:buClr>
                <a:schemeClr val="dk1"/>
              </a:buClr>
              <a:buSzPct val="61111"/>
              <a:buFont typeface="Arial"/>
              <a:buNone/>
            </a:pPr>
            <a:r>
              <a:rPr lang="en"/>
              <a:t>// equivalent function using</a:t>
            </a:r>
            <a:endParaRPr/>
          </a:p>
          <a:p>
            <a:pPr indent="0" lvl="0" marL="0" rtl="0" algn="l">
              <a:spcBef>
                <a:spcPts val="0"/>
              </a:spcBef>
              <a:spcAft>
                <a:spcPts val="0"/>
              </a:spcAft>
              <a:buClr>
                <a:schemeClr val="dk1"/>
              </a:buClr>
              <a:buSzPct val="61111"/>
              <a:buFont typeface="Arial"/>
              <a:buNone/>
            </a:pPr>
            <a:r>
              <a:rPr lang="en"/>
              <a:t>// if/else statements</a:t>
            </a:r>
            <a:endParaRPr/>
          </a:p>
          <a:p>
            <a:pPr indent="0" lvl="0" marL="0" rtl="0" algn="l">
              <a:spcBef>
                <a:spcPts val="0"/>
              </a:spcBef>
              <a:spcAft>
                <a:spcPts val="0"/>
              </a:spcAft>
              <a:buClr>
                <a:schemeClr val="dk1"/>
              </a:buClr>
              <a:buSzPct val="61111"/>
              <a:buFont typeface="Arial"/>
              <a:buNone/>
            </a:pPr>
            <a:r>
              <a:rPr lang="en"/>
              <a:t>if (button == 1)amt = 20;</a:t>
            </a:r>
            <a:endParaRPr/>
          </a:p>
          <a:p>
            <a:pPr indent="0" lvl="0" marL="0" rtl="0" algn="l">
              <a:spcBef>
                <a:spcPts val="0"/>
              </a:spcBef>
              <a:spcAft>
                <a:spcPts val="0"/>
              </a:spcAft>
              <a:buClr>
                <a:schemeClr val="dk1"/>
              </a:buClr>
              <a:buSzPct val="61111"/>
              <a:buFont typeface="Arial"/>
              <a:buNone/>
            </a:pPr>
            <a:r>
              <a:rPr lang="en"/>
              <a:t>else if (button == 2)amt = 50;</a:t>
            </a:r>
            <a:endParaRPr/>
          </a:p>
          <a:p>
            <a:pPr indent="0" lvl="0" marL="0" rtl="0" algn="l">
              <a:spcBef>
                <a:spcPts val="0"/>
              </a:spcBef>
              <a:spcAft>
                <a:spcPts val="0"/>
              </a:spcAft>
              <a:buClr>
                <a:schemeClr val="dk1"/>
              </a:buClr>
              <a:buSzPct val="61111"/>
              <a:buFont typeface="Arial"/>
              <a:buNone/>
            </a:pPr>
            <a:r>
              <a:rPr lang="en"/>
              <a:t>else if (button == 3) amt = 100;</a:t>
            </a:r>
            <a:endParaRPr/>
          </a:p>
          <a:p>
            <a:pPr indent="0" lvl="0" marL="0" rtl="0" algn="l">
              <a:spcBef>
                <a:spcPts val="0"/>
              </a:spcBef>
              <a:spcAft>
                <a:spcPts val="0"/>
              </a:spcAft>
              <a:buNone/>
            </a:pPr>
            <a:r>
              <a:rPr lang="en"/>
              <a:t>else amt = 0;</a:t>
            </a:r>
            <a:endParaRPr/>
          </a:p>
        </p:txBody>
      </p:sp>
      <p:sp>
        <p:nvSpPr>
          <p:cNvPr id="806" name="Google Shape;806;p92"/>
          <p:cNvSpPr txBox="1"/>
          <p:nvPr>
            <p:ph idx="2" type="body"/>
          </p:nvPr>
        </p:nvSpPr>
        <p:spPr>
          <a:xfrm>
            <a:off x="4605900" y="1566300"/>
            <a:ext cx="4226400" cy="30027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Clr>
                <a:schemeClr val="dk1"/>
              </a:buClr>
              <a:buSzPct val="61111"/>
              <a:buFont typeface="Arial"/>
              <a:buNone/>
            </a:pPr>
            <a:r>
              <a:rPr lang="en"/>
              <a:t>@ R0 = button, R1 = amt</a:t>
            </a:r>
            <a:endParaRPr/>
          </a:p>
          <a:p>
            <a:pPr indent="0" lvl="0" marL="457200" rtl="0" algn="l">
              <a:spcBef>
                <a:spcPts val="0"/>
              </a:spcBef>
              <a:spcAft>
                <a:spcPts val="0"/>
              </a:spcAft>
              <a:buClr>
                <a:schemeClr val="dk1"/>
              </a:buClr>
              <a:buSzPct val="66379"/>
              <a:buFont typeface="Arial"/>
              <a:buNone/>
            </a:pPr>
            <a:r>
              <a:rPr lang="en" sz="1657"/>
              <a:t>CMP R0, #1 @ is button 1 ?</a:t>
            </a:r>
            <a:endParaRPr sz="1657"/>
          </a:p>
          <a:p>
            <a:pPr indent="0" lvl="0" marL="457200" rtl="0" algn="l">
              <a:spcBef>
                <a:spcPts val="0"/>
              </a:spcBef>
              <a:spcAft>
                <a:spcPts val="0"/>
              </a:spcAft>
              <a:buClr>
                <a:schemeClr val="dk1"/>
              </a:buClr>
              <a:buSzPct val="66379"/>
              <a:buFont typeface="Arial"/>
              <a:buNone/>
            </a:pPr>
            <a:r>
              <a:rPr lang="en" sz="1657"/>
              <a:t>MOVEQ R1, #20 @ amt = 20 if button is 1</a:t>
            </a:r>
            <a:endParaRPr sz="1657"/>
          </a:p>
          <a:p>
            <a:pPr indent="0" lvl="0" marL="457200" rtl="0" algn="l">
              <a:spcBef>
                <a:spcPts val="0"/>
              </a:spcBef>
              <a:spcAft>
                <a:spcPts val="0"/>
              </a:spcAft>
              <a:buClr>
                <a:schemeClr val="dk1"/>
              </a:buClr>
              <a:buSzPct val="66379"/>
              <a:buFont typeface="Arial"/>
              <a:buNone/>
            </a:pPr>
            <a:r>
              <a:rPr lang="en" sz="1657"/>
              <a:t>BEQ DONE @ break</a:t>
            </a:r>
            <a:endParaRPr sz="1657"/>
          </a:p>
          <a:p>
            <a:pPr indent="0" lvl="0" marL="457200" rtl="0" algn="l">
              <a:spcBef>
                <a:spcPts val="0"/>
              </a:spcBef>
              <a:spcAft>
                <a:spcPts val="0"/>
              </a:spcAft>
              <a:buClr>
                <a:schemeClr val="dk1"/>
              </a:buClr>
              <a:buSzPct val="66379"/>
              <a:buFont typeface="Arial"/>
              <a:buNone/>
            </a:pPr>
            <a:r>
              <a:rPr lang="en" sz="1657"/>
              <a:t>CMP R0, #2 @ is button 2 ?</a:t>
            </a:r>
            <a:endParaRPr sz="1657"/>
          </a:p>
          <a:p>
            <a:pPr indent="0" lvl="0" marL="457200" rtl="0" algn="l">
              <a:spcBef>
                <a:spcPts val="0"/>
              </a:spcBef>
              <a:spcAft>
                <a:spcPts val="0"/>
              </a:spcAft>
              <a:buClr>
                <a:schemeClr val="dk1"/>
              </a:buClr>
              <a:buSzPct val="66379"/>
              <a:buFont typeface="Arial"/>
              <a:buNone/>
            </a:pPr>
            <a:r>
              <a:rPr lang="en" sz="1657"/>
              <a:t>MOVEQ R1, #50 @ amt = 50 if button is 2</a:t>
            </a:r>
            <a:endParaRPr sz="1657"/>
          </a:p>
          <a:p>
            <a:pPr indent="0" lvl="0" marL="457200" rtl="0" algn="l">
              <a:spcBef>
                <a:spcPts val="0"/>
              </a:spcBef>
              <a:spcAft>
                <a:spcPts val="0"/>
              </a:spcAft>
              <a:buClr>
                <a:schemeClr val="dk1"/>
              </a:buClr>
              <a:buSzPct val="66379"/>
              <a:buFont typeface="Arial"/>
              <a:buNone/>
            </a:pPr>
            <a:r>
              <a:rPr lang="en" sz="1657"/>
              <a:t>BEQ DONE @ break</a:t>
            </a:r>
            <a:endParaRPr sz="1657"/>
          </a:p>
          <a:p>
            <a:pPr indent="0" lvl="0" marL="457200" rtl="0" algn="l">
              <a:spcBef>
                <a:spcPts val="0"/>
              </a:spcBef>
              <a:spcAft>
                <a:spcPts val="0"/>
              </a:spcAft>
              <a:buClr>
                <a:schemeClr val="dk1"/>
              </a:buClr>
              <a:buSzPct val="66379"/>
              <a:buFont typeface="Arial"/>
              <a:buNone/>
            </a:pPr>
            <a:r>
              <a:rPr lang="en" sz="1657"/>
              <a:t>CMP R0, #3 @ is button 3?</a:t>
            </a:r>
            <a:endParaRPr sz="1657"/>
          </a:p>
          <a:p>
            <a:pPr indent="0" lvl="0" marL="457200" rtl="0" algn="l">
              <a:spcBef>
                <a:spcPts val="0"/>
              </a:spcBef>
              <a:spcAft>
                <a:spcPts val="0"/>
              </a:spcAft>
              <a:buClr>
                <a:schemeClr val="dk1"/>
              </a:buClr>
              <a:buSzPct val="66379"/>
              <a:buFont typeface="Arial"/>
              <a:buNone/>
            </a:pPr>
            <a:r>
              <a:rPr lang="en" sz="1657"/>
              <a:t>MOVEQ R1, #100 @ amt = 100 if button is 3</a:t>
            </a:r>
            <a:endParaRPr sz="1657"/>
          </a:p>
          <a:p>
            <a:pPr indent="0" lvl="0" marL="457200" rtl="0" algn="l">
              <a:spcBef>
                <a:spcPts val="0"/>
              </a:spcBef>
              <a:spcAft>
                <a:spcPts val="0"/>
              </a:spcAft>
              <a:buClr>
                <a:schemeClr val="dk1"/>
              </a:buClr>
              <a:buSzPct val="66379"/>
              <a:buFont typeface="Arial"/>
              <a:buNone/>
            </a:pPr>
            <a:r>
              <a:rPr lang="en" sz="1657"/>
              <a:t>BEQ DONE @ break</a:t>
            </a:r>
            <a:endParaRPr sz="1657"/>
          </a:p>
          <a:p>
            <a:pPr indent="0" lvl="0" marL="457200" rtl="0" algn="l">
              <a:spcBef>
                <a:spcPts val="0"/>
              </a:spcBef>
              <a:spcAft>
                <a:spcPts val="0"/>
              </a:spcAft>
              <a:buClr>
                <a:schemeClr val="dk1"/>
              </a:buClr>
              <a:buSzPct val="66379"/>
              <a:buFont typeface="Arial"/>
              <a:buNone/>
            </a:pPr>
            <a:r>
              <a:rPr lang="en" sz="1657"/>
              <a:t>MOV R1, #0 @ default amt = 0</a:t>
            </a:r>
            <a:endParaRPr sz="1657"/>
          </a:p>
          <a:p>
            <a:pPr indent="0" lvl="0" marL="0" rtl="0" algn="l">
              <a:spcBef>
                <a:spcPts val="0"/>
              </a:spcBef>
              <a:spcAft>
                <a:spcPts val="0"/>
              </a:spcAft>
              <a:buNone/>
            </a:pPr>
            <a:r>
              <a:rPr lang="en"/>
              <a:t>DONE</a:t>
            </a:r>
            <a:endParaRPr/>
          </a:p>
        </p:txBody>
      </p:sp>
    </p:spTree>
  </p:cSld>
  <p:clrMapOvr>
    <a:masterClrMapping/>
  </p:clrMapOvr>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0" name="Shape 810"/>
        <p:cNvGrpSpPr/>
        <p:nvPr/>
      </p:nvGrpSpPr>
      <p:grpSpPr>
        <a:xfrm>
          <a:off x="0" y="0"/>
          <a:ext cx="0" cy="0"/>
          <a:chOff x="0" y="0"/>
          <a:chExt cx="0" cy="0"/>
        </a:xfrm>
      </p:grpSpPr>
      <p:sp>
        <p:nvSpPr>
          <p:cNvPr id="811" name="Google Shape;811;p93"/>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Loops</a:t>
            </a:r>
            <a:endParaRPr/>
          </a:p>
        </p:txBody>
      </p:sp>
      <p:sp>
        <p:nvSpPr>
          <p:cNvPr id="812" name="Google Shape;812;p9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Repeatedly executing a certain task.</a:t>
            </a:r>
            <a:endParaRPr/>
          </a:p>
          <a:p>
            <a:pPr indent="-361950" lvl="0" marL="457200" rtl="0" algn="l">
              <a:spcBef>
                <a:spcPts val="1000"/>
              </a:spcBef>
              <a:spcAft>
                <a:spcPts val="0"/>
              </a:spcAft>
              <a:buSzPts val="2100"/>
              <a:buChar char="-"/>
            </a:pPr>
            <a:r>
              <a:rPr lang="en"/>
              <a:t>while loop</a:t>
            </a:r>
            <a:endParaRPr/>
          </a:p>
          <a:p>
            <a:pPr indent="-361950" lvl="0" marL="457200" rtl="0" algn="l">
              <a:spcBef>
                <a:spcPts val="1000"/>
              </a:spcBef>
              <a:spcAft>
                <a:spcPts val="1000"/>
              </a:spcAft>
              <a:buSzPts val="2100"/>
              <a:buChar char="-"/>
            </a:pPr>
            <a:r>
              <a:rPr lang="en"/>
              <a:t>for loop</a:t>
            </a:r>
            <a:endParaRPr/>
          </a:p>
        </p:txBody>
      </p:sp>
    </p:spTree>
  </p:cSld>
  <p:clrMapOvr>
    <a:masterClrMapping/>
  </p:clrMapOvr>
</p:sld>
</file>

<file path=ppt/slides/slide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6" name="Shape 816"/>
        <p:cNvGrpSpPr/>
        <p:nvPr/>
      </p:nvGrpSpPr>
      <p:grpSpPr>
        <a:xfrm>
          <a:off x="0" y="0"/>
          <a:ext cx="0" cy="0"/>
          <a:chOff x="0" y="0"/>
          <a:chExt cx="0" cy="0"/>
        </a:xfrm>
      </p:grpSpPr>
      <p:sp>
        <p:nvSpPr>
          <p:cNvPr id="817" name="Google Shape;817;p9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Loop Example: while loop</a:t>
            </a:r>
            <a:endParaRPr/>
          </a:p>
        </p:txBody>
      </p:sp>
      <p:sp>
        <p:nvSpPr>
          <p:cNvPr id="818" name="Google Shape;818;p94"/>
          <p:cNvSpPr txBox="1"/>
          <p:nvPr>
            <p:ph idx="1" type="body"/>
          </p:nvPr>
        </p:nvSpPr>
        <p:spPr>
          <a:xfrm>
            <a:off x="311700" y="1566175"/>
            <a:ext cx="4226400" cy="30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a:t>int pow = 1;</a:t>
            </a:r>
            <a:endParaRPr/>
          </a:p>
          <a:p>
            <a:pPr indent="0" lvl="0" marL="0" rtl="0" algn="l">
              <a:spcBef>
                <a:spcPts val="0"/>
              </a:spcBef>
              <a:spcAft>
                <a:spcPts val="0"/>
              </a:spcAft>
              <a:buClr>
                <a:schemeClr val="dk1"/>
              </a:buClr>
              <a:buSzPts val="1100"/>
              <a:buFont typeface="Arial"/>
              <a:buNone/>
            </a:pPr>
            <a:r>
              <a:rPr lang="en"/>
              <a:t>int x = 0;</a:t>
            </a:r>
            <a:endParaRPr/>
          </a:p>
          <a:p>
            <a:pPr indent="0" lvl="0" marL="0" rtl="0" algn="l">
              <a:spcBef>
                <a:spcPts val="0"/>
              </a:spcBef>
              <a:spcAft>
                <a:spcPts val="0"/>
              </a:spcAft>
              <a:buClr>
                <a:schemeClr val="dk1"/>
              </a:buClr>
              <a:buSzPts val="1100"/>
              <a:buFont typeface="Arial"/>
              <a:buNone/>
            </a:pPr>
            <a:r>
              <a:rPr lang="en"/>
              <a:t>while (pow != 128) {</a:t>
            </a:r>
            <a:endParaRPr/>
          </a:p>
          <a:p>
            <a:pPr indent="0" lvl="0" marL="457200" rtl="0" algn="l">
              <a:spcBef>
                <a:spcPts val="0"/>
              </a:spcBef>
              <a:spcAft>
                <a:spcPts val="0"/>
              </a:spcAft>
              <a:buClr>
                <a:schemeClr val="dk1"/>
              </a:buClr>
              <a:buSzPts val="1100"/>
              <a:buFont typeface="Arial"/>
              <a:buNone/>
            </a:pPr>
            <a:r>
              <a:rPr lang="en"/>
              <a:t>pow = pow * 2;</a:t>
            </a:r>
            <a:endParaRPr/>
          </a:p>
          <a:p>
            <a:pPr indent="0" lvl="0" marL="457200" rtl="0" algn="l">
              <a:spcBef>
                <a:spcPts val="0"/>
              </a:spcBef>
              <a:spcAft>
                <a:spcPts val="0"/>
              </a:spcAft>
              <a:buClr>
                <a:schemeClr val="dk1"/>
              </a:buClr>
              <a:buSzPts val="1100"/>
              <a:buFont typeface="Arial"/>
              <a:buNone/>
            </a:pPr>
            <a:r>
              <a:rPr lang="en"/>
              <a:t>x = x + 1;</a:t>
            </a:r>
            <a:endParaRPr/>
          </a:p>
          <a:p>
            <a:pPr indent="0" lvl="0" marL="0" rtl="0" algn="l">
              <a:spcBef>
                <a:spcPts val="0"/>
              </a:spcBef>
              <a:spcAft>
                <a:spcPts val="0"/>
              </a:spcAft>
              <a:buClr>
                <a:schemeClr val="dk1"/>
              </a:buClr>
              <a:buSzPts val="1100"/>
              <a:buFont typeface="Arial"/>
              <a:buNone/>
            </a:pPr>
            <a:r>
              <a:rPr lang="en"/>
              <a:t>}	</a:t>
            </a:r>
            <a:endParaRPr/>
          </a:p>
          <a:p>
            <a:pPr indent="0" lvl="0" marL="0" rtl="0" algn="l">
              <a:spcBef>
                <a:spcPts val="0"/>
              </a:spcBef>
              <a:spcAft>
                <a:spcPts val="0"/>
              </a:spcAft>
              <a:buNone/>
            </a:pPr>
            <a:r>
              <a:t/>
            </a:r>
            <a:endParaRPr/>
          </a:p>
        </p:txBody>
      </p:sp>
      <p:sp>
        <p:nvSpPr>
          <p:cNvPr id="819" name="Google Shape;819;p94"/>
          <p:cNvSpPr txBox="1"/>
          <p:nvPr>
            <p:ph idx="2" type="body"/>
          </p:nvPr>
        </p:nvSpPr>
        <p:spPr>
          <a:xfrm>
            <a:off x="4605900" y="1566300"/>
            <a:ext cx="4226400" cy="30027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Clr>
                <a:schemeClr val="dk1"/>
              </a:buClr>
              <a:buSzPct val="61111"/>
              <a:buFont typeface="Arial"/>
              <a:buNone/>
            </a:pPr>
            <a:r>
              <a:rPr lang="en"/>
              <a:t>@ R0 = pow, R1 = x</a:t>
            </a:r>
            <a:endParaRPr/>
          </a:p>
          <a:p>
            <a:pPr indent="0" lvl="0" marL="457200" rtl="0" algn="l">
              <a:spcBef>
                <a:spcPts val="0"/>
              </a:spcBef>
              <a:spcAft>
                <a:spcPts val="0"/>
              </a:spcAft>
              <a:buClr>
                <a:schemeClr val="dk1"/>
              </a:buClr>
              <a:buSzPct val="61111"/>
              <a:buFont typeface="Arial"/>
              <a:buNone/>
            </a:pPr>
            <a:r>
              <a:rPr lang="en"/>
              <a:t>MOV R0, #1 @ pow = 1</a:t>
            </a:r>
            <a:endParaRPr/>
          </a:p>
          <a:p>
            <a:pPr indent="0" lvl="0" marL="457200" rtl="0" algn="l">
              <a:spcBef>
                <a:spcPts val="0"/>
              </a:spcBef>
              <a:spcAft>
                <a:spcPts val="0"/>
              </a:spcAft>
              <a:buClr>
                <a:schemeClr val="dk1"/>
              </a:buClr>
              <a:buSzPct val="61111"/>
              <a:buFont typeface="Arial"/>
              <a:buNone/>
            </a:pPr>
            <a:r>
              <a:rPr lang="en"/>
              <a:t>MOV R1, #0 @ x = 0</a:t>
            </a:r>
            <a:endParaRPr/>
          </a:p>
          <a:p>
            <a:pPr indent="0" lvl="0" marL="0" rtl="0" algn="l">
              <a:spcBef>
                <a:spcPts val="0"/>
              </a:spcBef>
              <a:spcAft>
                <a:spcPts val="0"/>
              </a:spcAft>
              <a:buClr>
                <a:schemeClr val="dk1"/>
              </a:buClr>
              <a:buSzPct val="61111"/>
              <a:buFont typeface="Arial"/>
              <a:buNone/>
            </a:pPr>
            <a:r>
              <a:rPr lang="en"/>
              <a:t>WHILE</a:t>
            </a:r>
            <a:endParaRPr/>
          </a:p>
          <a:p>
            <a:pPr indent="0" lvl="0" marL="457200" rtl="0" algn="l">
              <a:spcBef>
                <a:spcPts val="0"/>
              </a:spcBef>
              <a:spcAft>
                <a:spcPts val="0"/>
              </a:spcAft>
              <a:buClr>
                <a:schemeClr val="dk1"/>
              </a:buClr>
              <a:buSzPct val="61111"/>
              <a:buFont typeface="Arial"/>
              <a:buNone/>
            </a:pPr>
            <a:r>
              <a:rPr lang="en"/>
              <a:t>CMP R0, #128 @ pow != 128 ?</a:t>
            </a:r>
            <a:endParaRPr/>
          </a:p>
          <a:p>
            <a:pPr indent="0" lvl="0" marL="457200" rtl="0" algn="l">
              <a:spcBef>
                <a:spcPts val="0"/>
              </a:spcBef>
              <a:spcAft>
                <a:spcPts val="0"/>
              </a:spcAft>
              <a:buClr>
                <a:schemeClr val="dk1"/>
              </a:buClr>
              <a:buSzPct val="61111"/>
              <a:buFont typeface="Arial"/>
              <a:buNone/>
            </a:pPr>
            <a:r>
              <a:rPr lang="en"/>
              <a:t>BEQ DONE @ if pow == 128, exit loop</a:t>
            </a:r>
            <a:endParaRPr/>
          </a:p>
          <a:p>
            <a:pPr indent="0" lvl="0" marL="457200" rtl="0" algn="l">
              <a:spcBef>
                <a:spcPts val="0"/>
              </a:spcBef>
              <a:spcAft>
                <a:spcPts val="0"/>
              </a:spcAft>
              <a:buClr>
                <a:schemeClr val="dk1"/>
              </a:buClr>
              <a:buSzPct val="61111"/>
              <a:buFont typeface="Arial"/>
              <a:buNone/>
            </a:pPr>
            <a:r>
              <a:rPr lang="en"/>
              <a:t>LSL R0, R0, #1 @ pow = pow * 2</a:t>
            </a:r>
            <a:endParaRPr/>
          </a:p>
          <a:p>
            <a:pPr indent="0" lvl="0" marL="457200" rtl="0" algn="l">
              <a:spcBef>
                <a:spcPts val="0"/>
              </a:spcBef>
              <a:spcAft>
                <a:spcPts val="0"/>
              </a:spcAft>
              <a:buClr>
                <a:schemeClr val="dk1"/>
              </a:buClr>
              <a:buSzPct val="61111"/>
              <a:buFont typeface="Arial"/>
              <a:buNone/>
            </a:pPr>
            <a:r>
              <a:rPr lang="en"/>
              <a:t>ADD R1, R1, #1 @ x = x + 1</a:t>
            </a:r>
            <a:endParaRPr/>
          </a:p>
          <a:p>
            <a:pPr indent="0" lvl="0" marL="457200" rtl="0" algn="l">
              <a:spcBef>
                <a:spcPts val="0"/>
              </a:spcBef>
              <a:spcAft>
                <a:spcPts val="0"/>
              </a:spcAft>
              <a:buClr>
                <a:schemeClr val="dk1"/>
              </a:buClr>
              <a:buSzPct val="61111"/>
              <a:buFont typeface="Arial"/>
              <a:buNone/>
            </a:pPr>
            <a:r>
              <a:rPr lang="en"/>
              <a:t>B WHILE @ repeat loop</a:t>
            </a:r>
            <a:endParaRPr/>
          </a:p>
          <a:p>
            <a:pPr indent="0" lvl="0" marL="0" rtl="0" algn="l">
              <a:spcBef>
                <a:spcPts val="0"/>
              </a:spcBef>
              <a:spcAft>
                <a:spcPts val="0"/>
              </a:spcAft>
              <a:buNone/>
            </a:pPr>
            <a:r>
              <a:rPr lang="en"/>
              <a:t>DONE</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23"/>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Stored Program Architecture</a:t>
            </a:r>
            <a:endParaRPr/>
          </a:p>
        </p:txBody>
      </p:sp>
      <p:sp>
        <p:nvSpPr>
          <p:cNvPr id="218" name="Google Shape;218;p2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ARM:</a:t>
            </a:r>
            <a:endParaRPr/>
          </a:p>
          <a:p>
            <a:pPr indent="0" lvl="0" marL="0" rtl="0" algn="l">
              <a:spcBef>
                <a:spcPts val="1000"/>
              </a:spcBef>
              <a:spcAft>
                <a:spcPts val="1000"/>
              </a:spcAft>
              <a:buNone/>
            </a:pPr>
            <a:r>
              <a:rPr lang="en"/>
              <a:t>	</a:t>
            </a:r>
            <a:endParaRPr/>
          </a:p>
        </p:txBody>
      </p:sp>
      <p:pic>
        <p:nvPicPr>
          <p:cNvPr descr="Eco huis vector pictogram | Vectorafbeelding voor openbaar gebruik" id="219" name="Google Shape;219;p23"/>
          <p:cNvPicPr preferRelativeResize="0"/>
          <p:nvPr/>
        </p:nvPicPr>
        <p:blipFill>
          <a:blip r:embed="rId3">
            <a:alphaModFix/>
          </a:blip>
          <a:stretch>
            <a:fillRect/>
          </a:stretch>
        </p:blipFill>
        <p:spPr>
          <a:xfrm>
            <a:off x="1365675" y="1657700"/>
            <a:ext cx="3109875" cy="3109875"/>
          </a:xfrm>
          <a:prstGeom prst="rect">
            <a:avLst/>
          </a:prstGeom>
          <a:noFill/>
          <a:ln>
            <a:noFill/>
          </a:ln>
        </p:spPr>
      </p:pic>
      <p:sp>
        <p:nvSpPr>
          <p:cNvPr id="220" name="Google Shape;220;p23"/>
          <p:cNvSpPr txBox="1"/>
          <p:nvPr/>
        </p:nvSpPr>
        <p:spPr>
          <a:xfrm>
            <a:off x="2153748" y="2958124"/>
            <a:ext cx="1446000" cy="1240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000"/>
              </a:spcAft>
              <a:buClr>
                <a:schemeClr val="dk1"/>
              </a:buClr>
              <a:buSzPts val="1100"/>
              <a:buFont typeface="Arial"/>
              <a:buNone/>
            </a:pPr>
            <a:r>
              <a:rPr lang="en" sz="2100">
                <a:solidFill>
                  <a:srgbClr val="0E3042"/>
                </a:solidFill>
                <a:latin typeface="Kaisei Decol"/>
                <a:ea typeface="Kaisei Decol"/>
                <a:cs typeface="Kaisei Decol"/>
                <a:sym typeface="Kaisei Decol"/>
              </a:rPr>
              <a:t>Program + Data </a:t>
            </a:r>
            <a:endParaRPr sz="2100">
              <a:solidFill>
                <a:srgbClr val="0E3042"/>
              </a:solidFill>
              <a:latin typeface="Kaisei Decol"/>
              <a:ea typeface="Kaisei Decol"/>
              <a:cs typeface="Kaisei Decol"/>
              <a:sym typeface="Kaisei Decol"/>
            </a:endParaRPr>
          </a:p>
        </p:txBody>
      </p:sp>
      <p:sp>
        <p:nvSpPr>
          <p:cNvPr id="221" name="Google Shape;221;p23"/>
          <p:cNvSpPr txBox="1"/>
          <p:nvPr/>
        </p:nvSpPr>
        <p:spPr>
          <a:xfrm>
            <a:off x="4890850" y="1198700"/>
            <a:ext cx="4253100" cy="390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solidFill>
                  <a:srgbClr val="0E3042"/>
                </a:solidFill>
                <a:latin typeface="Kaisei Decol"/>
                <a:ea typeface="Kaisei Decol"/>
                <a:cs typeface="Kaisei Decol"/>
                <a:sym typeface="Kaisei Decol"/>
              </a:rPr>
              <a:t>Operates in fetch-execute mode where :</a:t>
            </a:r>
            <a:endParaRPr sz="2100">
              <a:solidFill>
                <a:srgbClr val="0E3042"/>
              </a:solidFill>
              <a:latin typeface="Kaisei Decol"/>
              <a:ea typeface="Kaisei Decol"/>
              <a:cs typeface="Kaisei Decol"/>
              <a:sym typeface="Kaisei Decol"/>
            </a:endParaRPr>
          </a:p>
          <a:p>
            <a:pPr indent="-361950" lvl="0" marL="457200" rtl="0" algn="l">
              <a:spcBef>
                <a:spcPts val="0"/>
              </a:spcBef>
              <a:spcAft>
                <a:spcPts val="0"/>
              </a:spcAft>
              <a:buClr>
                <a:srgbClr val="0E3042"/>
              </a:buClr>
              <a:buSzPts val="2100"/>
              <a:buFont typeface="Kaisei Decol"/>
              <a:buAutoNum type="arabicPeriod"/>
            </a:pPr>
            <a:r>
              <a:rPr lang="en" sz="2100">
                <a:solidFill>
                  <a:srgbClr val="0E3042"/>
                </a:solidFill>
                <a:latin typeface="Kaisei Decol"/>
                <a:ea typeface="Kaisei Decol"/>
                <a:cs typeface="Kaisei Decol"/>
                <a:sym typeface="Kaisei Decol"/>
              </a:rPr>
              <a:t>Instructions are read from the memory</a:t>
            </a:r>
            <a:endParaRPr sz="2100">
              <a:solidFill>
                <a:srgbClr val="0E3042"/>
              </a:solidFill>
              <a:latin typeface="Kaisei Decol"/>
              <a:ea typeface="Kaisei Decol"/>
              <a:cs typeface="Kaisei Decol"/>
              <a:sym typeface="Kaisei Decol"/>
            </a:endParaRPr>
          </a:p>
          <a:p>
            <a:pPr indent="-361950" lvl="0" marL="457200" rtl="0" algn="l">
              <a:spcBef>
                <a:spcPts val="0"/>
              </a:spcBef>
              <a:spcAft>
                <a:spcPts val="0"/>
              </a:spcAft>
              <a:buClr>
                <a:srgbClr val="0E3042"/>
              </a:buClr>
              <a:buSzPts val="2100"/>
              <a:buFont typeface="Kaisei Decol"/>
              <a:buAutoNum type="arabicPeriod"/>
            </a:pPr>
            <a:r>
              <a:rPr lang="en" sz="2100">
                <a:solidFill>
                  <a:srgbClr val="0E3042"/>
                </a:solidFill>
                <a:latin typeface="Kaisei Decol"/>
                <a:ea typeface="Kaisei Decol"/>
                <a:cs typeface="Kaisei Decol"/>
                <a:sym typeface="Kaisei Decol"/>
              </a:rPr>
              <a:t>Decoded</a:t>
            </a:r>
            <a:endParaRPr sz="2100">
              <a:solidFill>
                <a:srgbClr val="0E3042"/>
              </a:solidFill>
              <a:latin typeface="Kaisei Decol"/>
              <a:ea typeface="Kaisei Decol"/>
              <a:cs typeface="Kaisei Decol"/>
              <a:sym typeface="Kaisei Decol"/>
            </a:endParaRPr>
          </a:p>
          <a:p>
            <a:pPr indent="-361950" lvl="0" marL="457200" rtl="0" algn="l">
              <a:spcBef>
                <a:spcPts val="0"/>
              </a:spcBef>
              <a:spcAft>
                <a:spcPts val="0"/>
              </a:spcAft>
              <a:buClr>
                <a:srgbClr val="0E3042"/>
              </a:buClr>
              <a:buSzPts val="2100"/>
              <a:buFont typeface="Kaisei Decol"/>
              <a:buAutoNum type="arabicPeriod"/>
            </a:pPr>
            <a:r>
              <a:rPr lang="en" sz="2100">
                <a:solidFill>
                  <a:srgbClr val="0E3042"/>
                </a:solidFill>
                <a:latin typeface="Kaisei Decol"/>
                <a:ea typeface="Kaisei Decol"/>
                <a:cs typeface="Kaisei Decol"/>
                <a:sym typeface="Kaisei Decol"/>
              </a:rPr>
              <a:t>Executed</a:t>
            </a:r>
            <a:endParaRPr sz="2100">
              <a:solidFill>
                <a:srgbClr val="0E3042"/>
              </a:solidFill>
              <a:latin typeface="Kaisei Decol"/>
              <a:ea typeface="Kaisei Decol"/>
              <a:cs typeface="Kaisei Decol"/>
              <a:sym typeface="Kaisei Decol"/>
            </a:endParaRPr>
          </a:p>
        </p:txBody>
      </p:sp>
      <p:sp>
        <p:nvSpPr>
          <p:cNvPr id="222" name="Google Shape;222;p23"/>
          <p:cNvSpPr txBox="1"/>
          <p:nvPr/>
        </p:nvSpPr>
        <p:spPr>
          <a:xfrm>
            <a:off x="1448550" y="1742350"/>
            <a:ext cx="1798500" cy="33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100">
                <a:solidFill>
                  <a:srgbClr val="2C7048"/>
                </a:solidFill>
                <a:latin typeface="Martian Mono"/>
                <a:ea typeface="Martian Mono"/>
                <a:cs typeface="Martian Mono"/>
                <a:sym typeface="Martian Mono"/>
              </a:rPr>
              <a:t>Memory</a:t>
            </a:r>
            <a:endParaRPr b="1" sz="2100">
              <a:solidFill>
                <a:srgbClr val="2C7048"/>
              </a:solidFill>
              <a:latin typeface="Martian Mono"/>
              <a:ea typeface="Martian Mono"/>
              <a:cs typeface="Martian Mono"/>
              <a:sym typeface="Martian Mono"/>
            </a:endParaRPr>
          </a:p>
        </p:txBody>
      </p:sp>
    </p:spTree>
  </p:cSld>
  <p:clrMapOvr>
    <a:masterClrMapping/>
  </p:clrMapOvr>
</p:sld>
</file>

<file path=ppt/slides/slide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3" name="Shape 823"/>
        <p:cNvGrpSpPr/>
        <p:nvPr/>
      </p:nvGrpSpPr>
      <p:grpSpPr>
        <a:xfrm>
          <a:off x="0" y="0"/>
          <a:ext cx="0" cy="0"/>
          <a:chOff x="0" y="0"/>
          <a:chExt cx="0" cy="0"/>
        </a:xfrm>
      </p:grpSpPr>
      <p:sp>
        <p:nvSpPr>
          <p:cNvPr id="824" name="Google Shape;824;p9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Loop Example: for	 loop</a:t>
            </a:r>
            <a:endParaRPr/>
          </a:p>
        </p:txBody>
      </p:sp>
      <p:sp>
        <p:nvSpPr>
          <p:cNvPr id="825" name="Google Shape;825;p95"/>
          <p:cNvSpPr txBox="1"/>
          <p:nvPr>
            <p:ph idx="1" type="body"/>
          </p:nvPr>
        </p:nvSpPr>
        <p:spPr>
          <a:xfrm>
            <a:off x="311700" y="1566175"/>
            <a:ext cx="4226400" cy="3002700"/>
          </a:xfrm>
          <a:prstGeom prst="rect">
            <a:avLst/>
          </a:prstGeom>
        </p:spPr>
        <p:txBody>
          <a:bodyPr anchorCtr="0" anchor="t" bIns="91425" lIns="91425" spcFirstLastPara="1" rIns="91425" wrap="square" tIns="91425">
            <a:normAutofit/>
          </a:bodyPr>
          <a:lstStyle/>
          <a:p>
            <a:pPr indent="0" lvl="0" marL="0" rtl="0" algn="l">
              <a:lnSpc>
                <a:spcPct val="105000"/>
              </a:lnSpc>
              <a:spcBef>
                <a:spcPts val="0"/>
              </a:spcBef>
              <a:spcAft>
                <a:spcPts val="0"/>
              </a:spcAft>
              <a:buClr>
                <a:schemeClr val="dk1"/>
              </a:buClr>
              <a:buSzPts val="1100"/>
              <a:buFont typeface="Arial"/>
              <a:buNone/>
            </a:pPr>
            <a:r>
              <a:rPr lang="en" sz="1600"/>
              <a:t>int i;</a:t>
            </a:r>
            <a:endParaRPr sz="1600"/>
          </a:p>
          <a:p>
            <a:pPr indent="0" lvl="0" marL="0" rtl="0" algn="l">
              <a:lnSpc>
                <a:spcPct val="105000"/>
              </a:lnSpc>
              <a:spcBef>
                <a:spcPts val="0"/>
              </a:spcBef>
              <a:spcAft>
                <a:spcPts val="0"/>
              </a:spcAft>
              <a:buClr>
                <a:schemeClr val="dk1"/>
              </a:buClr>
              <a:buSzPts val="1100"/>
              <a:buFont typeface="Arial"/>
              <a:buNone/>
            </a:pPr>
            <a:r>
              <a:rPr lang="en" sz="1600"/>
              <a:t>int sum = 0;</a:t>
            </a:r>
            <a:endParaRPr sz="1600"/>
          </a:p>
          <a:p>
            <a:pPr indent="0" lvl="0" marL="0" rtl="0" algn="l">
              <a:lnSpc>
                <a:spcPct val="105000"/>
              </a:lnSpc>
              <a:spcBef>
                <a:spcPts val="0"/>
              </a:spcBef>
              <a:spcAft>
                <a:spcPts val="0"/>
              </a:spcAft>
              <a:buClr>
                <a:schemeClr val="dk1"/>
              </a:buClr>
              <a:buSzPts val="1100"/>
              <a:buFont typeface="Arial"/>
              <a:buNone/>
            </a:pPr>
            <a:r>
              <a:rPr lang="en" sz="1600"/>
              <a:t>for (i = 0; i &lt; 10; i = i + 1) {</a:t>
            </a:r>
            <a:endParaRPr sz="1600"/>
          </a:p>
          <a:p>
            <a:pPr indent="457200" lvl="0" marL="0" rtl="0" algn="l">
              <a:lnSpc>
                <a:spcPct val="105000"/>
              </a:lnSpc>
              <a:spcBef>
                <a:spcPts val="0"/>
              </a:spcBef>
              <a:spcAft>
                <a:spcPts val="0"/>
              </a:spcAft>
              <a:buClr>
                <a:schemeClr val="dk1"/>
              </a:buClr>
              <a:buSzPts val="1100"/>
              <a:buFont typeface="Arial"/>
              <a:buNone/>
            </a:pPr>
            <a:r>
              <a:rPr lang="en" sz="1600"/>
              <a:t>sum = sum + i;</a:t>
            </a:r>
            <a:endParaRPr sz="1600"/>
          </a:p>
          <a:p>
            <a:pPr indent="0" lvl="0" marL="0" rtl="0" algn="l">
              <a:lnSpc>
                <a:spcPct val="105000"/>
              </a:lnSpc>
              <a:spcBef>
                <a:spcPts val="0"/>
              </a:spcBef>
              <a:spcAft>
                <a:spcPts val="0"/>
              </a:spcAft>
              <a:buClr>
                <a:schemeClr val="dk1"/>
              </a:buClr>
              <a:buSzPts val="1100"/>
              <a:buFont typeface="Arial"/>
              <a:buNone/>
            </a:pPr>
            <a:r>
              <a:rPr lang="en" sz="1600"/>
              <a:t>}</a:t>
            </a:r>
            <a:endParaRPr sz="1600"/>
          </a:p>
          <a:p>
            <a:pPr indent="0" lvl="0" marL="0" rtl="0" algn="l">
              <a:lnSpc>
                <a:spcPct val="105000"/>
              </a:lnSpc>
              <a:spcBef>
                <a:spcPts val="0"/>
              </a:spcBef>
              <a:spcAft>
                <a:spcPts val="0"/>
              </a:spcAft>
              <a:buNone/>
            </a:pPr>
            <a:r>
              <a:t/>
            </a:r>
            <a:endParaRPr sz="1600"/>
          </a:p>
        </p:txBody>
      </p:sp>
      <p:sp>
        <p:nvSpPr>
          <p:cNvPr id="826" name="Google Shape;826;p95"/>
          <p:cNvSpPr txBox="1"/>
          <p:nvPr>
            <p:ph idx="2" type="body"/>
          </p:nvPr>
        </p:nvSpPr>
        <p:spPr>
          <a:xfrm>
            <a:off x="4605900" y="1566300"/>
            <a:ext cx="4226400" cy="3002700"/>
          </a:xfrm>
          <a:prstGeom prst="rect">
            <a:avLst/>
          </a:prstGeom>
        </p:spPr>
        <p:txBody>
          <a:bodyPr anchorCtr="0" anchor="t" bIns="91425" lIns="91425" spcFirstLastPara="1" rIns="91425" wrap="square" tIns="91425">
            <a:normAutofit/>
          </a:bodyPr>
          <a:lstStyle/>
          <a:p>
            <a:pPr indent="0" lvl="0" marL="0" rtl="0" algn="l">
              <a:lnSpc>
                <a:spcPct val="105000"/>
              </a:lnSpc>
              <a:spcBef>
                <a:spcPts val="0"/>
              </a:spcBef>
              <a:spcAft>
                <a:spcPts val="0"/>
              </a:spcAft>
              <a:buClr>
                <a:schemeClr val="dk1"/>
              </a:buClr>
              <a:buSzPts val="852"/>
              <a:buFont typeface="Arial"/>
              <a:buNone/>
            </a:pPr>
            <a:r>
              <a:rPr lang="en" sz="1195"/>
              <a:t>@</a:t>
            </a:r>
            <a:r>
              <a:rPr lang="en" sz="1195"/>
              <a:t> R0 = i, R1 = sum</a:t>
            </a:r>
            <a:endParaRPr sz="1195"/>
          </a:p>
          <a:p>
            <a:pPr indent="0" lvl="0" marL="457200" rtl="0" algn="l">
              <a:lnSpc>
                <a:spcPct val="105000"/>
              </a:lnSpc>
              <a:spcBef>
                <a:spcPts val="0"/>
              </a:spcBef>
              <a:spcAft>
                <a:spcPts val="0"/>
              </a:spcAft>
              <a:buClr>
                <a:schemeClr val="dk1"/>
              </a:buClr>
              <a:buSzPts val="852"/>
              <a:buFont typeface="Arial"/>
              <a:buNone/>
            </a:pPr>
            <a:r>
              <a:rPr lang="en" sz="1195"/>
              <a:t>MOV R1, #0 @ sum = 0</a:t>
            </a:r>
            <a:endParaRPr sz="1195"/>
          </a:p>
          <a:p>
            <a:pPr indent="0" lvl="0" marL="457200" rtl="0" algn="l">
              <a:lnSpc>
                <a:spcPct val="105000"/>
              </a:lnSpc>
              <a:spcBef>
                <a:spcPts val="0"/>
              </a:spcBef>
              <a:spcAft>
                <a:spcPts val="0"/>
              </a:spcAft>
              <a:buClr>
                <a:schemeClr val="dk1"/>
              </a:buClr>
              <a:buSzPts val="852"/>
              <a:buFont typeface="Arial"/>
              <a:buNone/>
            </a:pPr>
            <a:r>
              <a:rPr lang="en" sz="1195"/>
              <a:t>MOV R0, #0 @ i = 0 loop initialization</a:t>
            </a:r>
            <a:endParaRPr sz="1195"/>
          </a:p>
          <a:p>
            <a:pPr indent="0" lvl="0" marL="0" rtl="0" algn="l">
              <a:lnSpc>
                <a:spcPct val="105000"/>
              </a:lnSpc>
              <a:spcBef>
                <a:spcPts val="0"/>
              </a:spcBef>
              <a:spcAft>
                <a:spcPts val="0"/>
              </a:spcAft>
              <a:buClr>
                <a:schemeClr val="dk1"/>
              </a:buClr>
              <a:buSzPts val="852"/>
              <a:buFont typeface="Arial"/>
              <a:buNone/>
            </a:pPr>
            <a:r>
              <a:rPr lang="en" sz="1195"/>
              <a:t>FOR</a:t>
            </a:r>
            <a:endParaRPr sz="1195"/>
          </a:p>
          <a:p>
            <a:pPr indent="0" lvl="0" marL="457200" rtl="0" algn="l">
              <a:lnSpc>
                <a:spcPct val="105000"/>
              </a:lnSpc>
              <a:spcBef>
                <a:spcPts val="0"/>
              </a:spcBef>
              <a:spcAft>
                <a:spcPts val="0"/>
              </a:spcAft>
              <a:buClr>
                <a:schemeClr val="dk1"/>
              </a:buClr>
              <a:buSzPts val="852"/>
              <a:buFont typeface="Arial"/>
              <a:buNone/>
            </a:pPr>
            <a:r>
              <a:rPr lang="en" sz="1195"/>
              <a:t>CMP R0, #10 @ i &lt; 10 ? check condition</a:t>
            </a:r>
            <a:endParaRPr sz="1195"/>
          </a:p>
          <a:p>
            <a:pPr indent="0" lvl="0" marL="457200" rtl="0" algn="l">
              <a:lnSpc>
                <a:spcPct val="105000"/>
              </a:lnSpc>
              <a:spcBef>
                <a:spcPts val="0"/>
              </a:spcBef>
              <a:spcAft>
                <a:spcPts val="0"/>
              </a:spcAft>
              <a:buClr>
                <a:schemeClr val="dk1"/>
              </a:buClr>
              <a:buSzPts val="852"/>
              <a:buFont typeface="Arial"/>
              <a:buNone/>
            </a:pPr>
            <a:r>
              <a:rPr lang="en" sz="1195"/>
              <a:t>BGE DONE @ if (i &gt;= 10) exit loop</a:t>
            </a:r>
            <a:endParaRPr sz="1195"/>
          </a:p>
          <a:p>
            <a:pPr indent="0" lvl="0" marL="457200" rtl="0" algn="l">
              <a:lnSpc>
                <a:spcPct val="105000"/>
              </a:lnSpc>
              <a:spcBef>
                <a:spcPts val="0"/>
              </a:spcBef>
              <a:spcAft>
                <a:spcPts val="0"/>
              </a:spcAft>
              <a:buClr>
                <a:schemeClr val="dk1"/>
              </a:buClr>
              <a:buSzPts val="852"/>
              <a:buFont typeface="Arial"/>
              <a:buNone/>
            </a:pPr>
            <a:r>
              <a:rPr lang="en" sz="1195"/>
              <a:t>ADD R1, R1, R0 @</a:t>
            </a:r>
            <a:r>
              <a:rPr lang="en" sz="1095"/>
              <a:t> sum = sum + i loop body</a:t>
            </a:r>
            <a:endParaRPr sz="1095"/>
          </a:p>
          <a:p>
            <a:pPr indent="0" lvl="0" marL="457200" rtl="0" algn="l">
              <a:lnSpc>
                <a:spcPct val="105000"/>
              </a:lnSpc>
              <a:spcBef>
                <a:spcPts val="0"/>
              </a:spcBef>
              <a:spcAft>
                <a:spcPts val="0"/>
              </a:spcAft>
              <a:buClr>
                <a:schemeClr val="dk1"/>
              </a:buClr>
              <a:buSzPts val="852"/>
              <a:buFont typeface="Arial"/>
              <a:buNone/>
            </a:pPr>
            <a:r>
              <a:rPr lang="en" sz="1195"/>
              <a:t>ADD R0, R0, #1 @</a:t>
            </a:r>
            <a:r>
              <a:rPr lang="en" sz="995"/>
              <a:t> i = i + 1 loop operation</a:t>
            </a:r>
            <a:endParaRPr sz="995"/>
          </a:p>
          <a:p>
            <a:pPr indent="0" lvl="0" marL="457200" rtl="0" algn="l">
              <a:lnSpc>
                <a:spcPct val="105000"/>
              </a:lnSpc>
              <a:spcBef>
                <a:spcPts val="0"/>
              </a:spcBef>
              <a:spcAft>
                <a:spcPts val="0"/>
              </a:spcAft>
              <a:buClr>
                <a:schemeClr val="dk1"/>
              </a:buClr>
              <a:buSzPts val="852"/>
              <a:buFont typeface="Arial"/>
              <a:buNone/>
            </a:pPr>
            <a:r>
              <a:rPr lang="en" sz="1195"/>
              <a:t>B FOR @ repeat loop</a:t>
            </a:r>
            <a:endParaRPr sz="1195"/>
          </a:p>
          <a:p>
            <a:pPr indent="0" lvl="0" marL="0" rtl="0" algn="l">
              <a:lnSpc>
                <a:spcPct val="105000"/>
              </a:lnSpc>
              <a:spcBef>
                <a:spcPts val="0"/>
              </a:spcBef>
              <a:spcAft>
                <a:spcPts val="0"/>
              </a:spcAft>
              <a:buSzPts val="852"/>
              <a:buNone/>
            </a:pPr>
            <a:r>
              <a:rPr lang="en" sz="1195"/>
              <a:t>DONE</a:t>
            </a:r>
            <a:endParaRPr sz="1195"/>
          </a:p>
        </p:txBody>
      </p:sp>
    </p:spTree>
  </p:cSld>
  <p:clrMapOvr>
    <a:masterClrMapping/>
  </p:clrMapOvr>
</p:sld>
</file>

<file path=ppt/slides/slide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0" name="Shape 830"/>
        <p:cNvGrpSpPr/>
        <p:nvPr/>
      </p:nvGrpSpPr>
      <p:grpSpPr>
        <a:xfrm>
          <a:off x="0" y="0"/>
          <a:ext cx="0" cy="0"/>
          <a:chOff x="0" y="0"/>
          <a:chExt cx="0" cy="0"/>
        </a:xfrm>
      </p:grpSpPr>
      <p:sp>
        <p:nvSpPr>
          <p:cNvPr id="831" name="Google Shape;831;p96"/>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Video of the day</a:t>
            </a:r>
            <a:endParaRPr/>
          </a:p>
        </p:txBody>
      </p:sp>
      <p:sp>
        <p:nvSpPr>
          <p:cNvPr id="832" name="Google Shape;832;p9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How Amateurs created the world´s most popular Processor (History of ARM Part 1)</a:t>
            </a:r>
            <a:endParaRPr/>
          </a:p>
          <a:p>
            <a:pPr indent="0" lvl="0" marL="0" rtl="0" algn="l">
              <a:spcBef>
                <a:spcPts val="1000"/>
              </a:spcBef>
              <a:spcAft>
                <a:spcPts val="0"/>
              </a:spcAft>
              <a:buNone/>
            </a:pPr>
            <a:r>
              <a:rPr lang="en" u="sng">
                <a:solidFill>
                  <a:schemeClr val="hlink"/>
                </a:solidFill>
                <a:hlinkClick r:id="rId3"/>
              </a:rPr>
              <a:t>https://www.youtube.com/watch?v=nIwdhPOVOUk</a:t>
            </a:r>
            <a:endParaRPr/>
          </a:p>
          <a:p>
            <a:pPr indent="0" lvl="0" marL="0" rtl="0" algn="l">
              <a:spcBef>
                <a:spcPts val="1000"/>
              </a:spcBef>
              <a:spcAft>
                <a:spcPts val="0"/>
              </a:spcAft>
              <a:buNone/>
            </a:pPr>
            <a:r>
              <a:t/>
            </a:r>
            <a:endParaRPr/>
          </a:p>
          <a:p>
            <a:pPr indent="0" lvl="0" marL="0" rtl="0" algn="l">
              <a:spcBef>
                <a:spcPts val="1000"/>
              </a:spcBef>
              <a:spcAft>
                <a:spcPts val="1000"/>
              </a:spcAft>
              <a:buNone/>
            </a:pPr>
            <a:r>
              <a:t/>
            </a:r>
            <a:endParaRPr/>
          </a:p>
        </p:txBody>
      </p:sp>
      <p:pic>
        <p:nvPicPr>
          <p:cNvPr descr="Get Nebula with a discount: https://go.nebula.tv/lowspecgamer&#10;&#10;SideQuest, how the BBC Micro failed in the US: https://nebula.tv/videos/lowspecgamer-how-the-bbc-micro-failed-in-america&#10;&#10;As a brand new UK computer company goes on the hunt for talent, they find themselves on the road to creating one of the most popular microprocessors ever made.&#10;&#10;Sources:&#10;http://archive.computerhistory.org/resources/access/text/2015/04/102739951-05-01-acc.pdf&#10;https://archive.computerhistory.org/resources/access/text/2012/05/102746196-05-01-acc.pdf&#10;https://archive.computerhistory.org/resources/access/text/2012/06/102746190-05-01-acc.pdf&#10;&#10;Credits:&#10;Research and Writing: LowSpecAlex&#10;Voice over: LowSpecAlex&#10;Editing: LowSpecAlex&#10;3D animation: Windy, Divye&#10;Art: Maiku no Koe&#10;Spanish Translation, Audio editing and QA: Henrique von Buren&#10;Thumbnail design: Maiku no Koe&#10;VA director and sourcing: Jesús Hernández/Dubbing Home&#10;Special VA guest: https://www.youtube.com/channel/UC2PA-AKmVpU6NKCGtZq_rKQ&#10;&#10;Social media:&#10;&#10;https://twitter.com/lowspec_gamer&#10;&#10;&#10;Music by Epidemic Sound: http://epidemicsound.com/creator&#10;Stock Footage from Getty" id="833" name="Google Shape;833;p96" title="How Amateurs created the world´s most popular Processor (History of ARM Part 1)">
            <a:hlinkClick r:id="rId4"/>
          </p:cNvPr>
          <p:cNvPicPr preferRelativeResize="0"/>
          <p:nvPr/>
        </p:nvPicPr>
        <p:blipFill>
          <a:blip r:embed="rId5">
            <a:alphaModFix/>
          </a:blip>
          <a:stretch>
            <a:fillRect/>
          </a:stretch>
        </p:blipFill>
        <p:spPr>
          <a:xfrm>
            <a:off x="2380300" y="2571750"/>
            <a:ext cx="4435325" cy="24948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33"/>
                                        </p:tgtEl>
                                        <p:attrNameLst>
                                          <p:attrName>style.visibility</p:attrName>
                                        </p:attrNameLst>
                                      </p:cBhvr>
                                      <p:to>
                                        <p:strVal val="visible"/>
                                      </p:to>
                                    </p:set>
                                    <p:animEffect filter="fade" transition="in">
                                      <p:cBhvr>
                                        <p:cTn dur="1000"/>
                                        <p:tgtEl>
                                          <p:spTgt spid="83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24"/>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Fundamental Structure of a Computer</a:t>
            </a:r>
            <a:endParaRPr/>
          </a:p>
        </p:txBody>
      </p:sp>
      <p:sp>
        <p:nvSpPr>
          <p:cNvPr id="228" name="Google Shape;228;p2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000"/>
              </a:spcAft>
              <a:buNone/>
            </a:pPr>
            <a:r>
              <a:rPr lang="en"/>
              <a:t>Most basic Computer = Register + ALU + Buses</a:t>
            </a:r>
            <a:endParaRPr/>
          </a:p>
        </p:txBody>
      </p:sp>
      <p:sp>
        <p:nvSpPr>
          <p:cNvPr id="229" name="Google Shape;229;p24"/>
          <p:cNvSpPr/>
          <p:nvPr/>
        </p:nvSpPr>
        <p:spPr>
          <a:xfrm>
            <a:off x="479575" y="1941425"/>
            <a:ext cx="4055100" cy="2495400"/>
          </a:xfrm>
          <a:prstGeom prst="ellipse">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300">
                <a:latin typeface="Martian Mono"/>
                <a:ea typeface="Martian Mono"/>
                <a:cs typeface="Martian Mono"/>
                <a:sym typeface="Martian Mono"/>
              </a:rPr>
              <a:t>CPU</a:t>
            </a:r>
            <a:endParaRPr sz="2300">
              <a:latin typeface="Martian Mono"/>
              <a:ea typeface="Martian Mono"/>
              <a:cs typeface="Martian Mono"/>
              <a:sym typeface="Martian Mono"/>
            </a:endParaRPr>
          </a:p>
        </p:txBody>
      </p:sp>
      <p:sp>
        <p:nvSpPr>
          <p:cNvPr id="230" name="Google Shape;230;p24"/>
          <p:cNvSpPr/>
          <p:nvPr/>
        </p:nvSpPr>
        <p:spPr>
          <a:xfrm>
            <a:off x="1660925" y="2101900"/>
            <a:ext cx="1679100" cy="568500"/>
          </a:xfrm>
          <a:prstGeom prst="ellipse">
            <a:avLst/>
          </a:prstGeom>
          <a:solidFill>
            <a:srgbClr val="FF63A8"/>
          </a:solidFill>
          <a:ln cap="flat" cmpd="sng" w="9525">
            <a:solidFill>
              <a:srgbClr val="FF63A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Martian Mono"/>
                <a:ea typeface="Martian Mono"/>
                <a:cs typeface="Martian Mono"/>
                <a:sym typeface="Martian Mono"/>
              </a:rPr>
              <a:t>Register</a:t>
            </a:r>
            <a:endParaRPr>
              <a:latin typeface="Martian Mono"/>
              <a:ea typeface="Martian Mono"/>
              <a:cs typeface="Martian Mono"/>
              <a:sym typeface="Martian Mono"/>
            </a:endParaRPr>
          </a:p>
          <a:p>
            <a:pPr indent="0" lvl="0" marL="0" rtl="0" algn="ctr">
              <a:spcBef>
                <a:spcPts val="0"/>
              </a:spcBef>
              <a:spcAft>
                <a:spcPts val="0"/>
              </a:spcAft>
              <a:buNone/>
            </a:pPr>
            <a:r>
              <a:rPr lang="en">
                <a:latin typeface="Martian Mono"/>
                <a:ea typeface="Martian Mono"/>
                <a:cs typeface="Martian Mono"/>
                <a:sym typeface="Martian Mono"/>
              </a:rPr>
              <a:t>R1</a:t>
            </a:r>
            <a:endParaRPr>
              <a:latin typeface="Martian Mono"/>
              <a:ea typeface="Martian Mono"/>
              <a:cs typeface="Martian Mono"/>
              <a:sym typeface="Martian Mono"/>
            </a:endParaRPr>
          </a:p>
        </p:txBody>
      </p:sp>
      <p:sp>
        <p:nvSpPr>
          <p:cNvPr id="231" name="Google Shape;231;p24"/>
          <p:cNvSpPr/>
          <p:nvPr/>
        </p:nvSpPr>
        <p:spPr>
          <a:xfrm>
            <a:off x="937500" y="3409350"/>
            <a:ext cx="1679100" cy="568500"/>
          </a:xfrm>
          <a:prstGeom prst="ellipse">
            <a:avLst/>
          </a:prstGeom>
          <a:solidFill>
            <a:srgbClr val="FF63A8"/>
          </a:solidFill>
          <a:ln cap="flat" cmpd="sng" w="9525">
            <a:solidFill>
              <a:srgbClr val="FF63A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Martian Mono"/>
                <a:ea typeface="Martian Mono"/>
                <a:cs typeface="Martian Mono"/>
                <a:sym typeface="Martian Mono"/>
              </a:rPr>
              <a:t>Register</a:t>
            </a:r>
            <a:endParaRPr>
              <a:latin typeface="Martian Mono"/>
              <a:ea typeface="Martian Mono"/>
              <a:cs typeface="Martian Mono"/>
              <a:sym typeface="Martian Mono"/>
            </a:endParaRPr>
          </a:p>
          <a:p>
            <a:pPr indent="0" lvl="0" marL="0" rtl="0" algn="ctr">
              <a:spcBef>
                <a:spcPts val="0"/>
              </a:spcBef>
              <a:spcAft>
                <a:spcPts val="0"/>
              </a:spcAft>
              <a:buNone/>
            </a:pPr>
            <a:r>
              <a:rPr lang="en">
                <a:latin typeface="Martian Mono"/>
                <a:ea typeface="Martian Mono"/>
                <a:cs typeface="Martian Mono"/>
                <a:sym typeface="Martian Mono"/>
              </a:rPr>
              <a:t>R3</a:t>
            </a:r>
            <a:endParaRPr>
              <a:latin typeface="Martian Mono"/>
              <a:ea typeface="Martian Mono"/>
              <a:cs typeface="Martian Mono"/>
              <a:sym typeface="Martian Mono"/>
            </a:endParaRPr>
          </a:p>
        </p:txBody>
      </p:sp>
      <p:sp>
        <p:nvSpPr>
          <p:cNvPr id="232" name="Google Shape;232;p24"/>
          <p:cNvSpPr/>
          <p:nvPr/>
        </p:nvSpPr>
        <p:spPr>
          <a:xfrm>
            <a:off x="2729425" y="2576425"/>
            <a:ext cx="1679100" cy="568500"/>
          </a:xfrm>
          <a:prstGeom prst="ellipse">
            <a:avLst/>
          </a:prstGeom>
          <a:solidFill>
            <a:srgbClr val="FF63A8"/>
          </a:solidFill>
          <a:ln cap="flat" cmpd="sng" w="9525">
            <a:solidFill>
              <a:srgbClr val="FF63A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Martian Mono"/>
                <a:ea typeface="Martian Mono"/>
                <a:cs typeface="Martian Mono"/>
                <a:sym typeface="Martian Mono"/>
              </a:rPr>
              <a:t>Register</a:t>
            </a:r>
            <a:endParaRPr>
              <a:latin typeface="Martian Mono"/>
              <a:ea typeface="Martian Mono"/>
              <a:cs typeface="Martian Mono"/>
              <a:sym typeface="Martian Mono"/>
            </a:endParaRPr>
          </a:p>
          <a:p>
            <a:pPr indent="0" lvl="0" marL="0" rtl="0" algn="ctr">
              <a:spcBef>
                <a:spcPts val="0"/>
              </a:spcBef>
              <a:spcAft>
                <a:spcPts val="0"/>
              </a:spcAft>
              <a:buNone/>
            </a:pPr>
            <a:r>
              <a:rPr lang="en">
                <a:latin typeface="Martian Mono"/>
                <a:ea typeface="Martian Mono"/>
                <a:cs typeface="Martian Mono"/>
                <a:sym typeface="Martian Mono"/>
              </a:rPr>
              <a:t>R2</a:t>
            </a:r>
            <a:endParaRPr>
              <a:latin typeface="Martian Mono"/>
              <a:ea typeface="Martian Mono"/>
              <a:cs typeface="Martian Mono"/>
              <a:sym typeface="Martian Mono"/>
            </a:endParaRPr>
          </a:p>
        </p:txBody>
      </p:sp>
      <p:sp>
        <p:nvSpPr>
          <p:cNvPr id="233" name="Google Shape;233;p24"/>
          <p:cNvSpPr/>
          <p:nvPr/>
        </p:nvSpPr>
        <p:spPr>
          <a:xfrm>
            <a:off x="2616600" y="3193650"/>
            <a:ext cx="1679100" cy="568500"/>
          </a:xfrm>
          <a:prstGeom prst="ellipse">
            <a:avLst/>
          </a:prstGeom>
          <a:solidFill>
            <a:srgbClr val="FF63A8"/>
          </a:solidFill>
          <a:ln cap="flat" cmpd="sng" w="9525">
            <a:solidFill>
              <a:srgbClr val="FF63A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Martian Mono"/>
                <a:ea typeface="Martian Mono"/>
                <a:cs typeface="Martian Mono"/>
                <a:sym typeface="Martian Mono"/>
              </a:rPr>
              <a:t>Register</a:t>
            </a:r>
            <a:endParaRPr>
              <a:latin typeface="Martian Mono"/>
              <a:ea typeface="Martian Mono"/>
              <a:cs typeface="Martian Mono"/>
              <a:sym typeface="Martian Mono"/>
            </a:endParaRPr>
          </a:p>
          <a:p>
            <a:pPr indent="0" lvl="0" marL="0" rtl="0" algn="ctr">
              <a:spcBef>
                <a:spcPts val="0"/>
              </a:spcBef>
              <a:spcAft>
                <a:spcPts val="0"/>
              </a:spcAft>
              <a:buNone/>
            </a:pPr>
            <a:r>
              <a:rPr lang="en">
                <a:latin typeface="Martian Mono"/>
                <a:ea typeface="Martian Mono"/>
                <a:cs typeface="Martian Mono"/>
                <a:sym typeface="Martian Mono"/>
              </a:rPr>
              <a:t>R3</a:t>
            </a:r>
            <a:endParaRPr>
              <a:latin typeface="Martian Mono"/>
              <a:ea typeface="Martian Mono"/>
              <a:cs typeface="Martian Mono"/>
              <a:sym typeface="Martian Mono"/>
            </a:endParaRPr>
          </a:p>
        </p:txBody>
      </p:sp>
      <p:sp>
        <p:nvSpPr>
          <p:cNvPr id="234" name="Google Shape;234;p24"/>
          <p:cNvSpPr/>
          <p:nvPr/>
        </p:nvSpPr>
        <p:spPr>
          <a:xfrm>
            <a:off x="579150" y="2705850"/>
            <a:ext cx="1679100" cy="568500"/>
          </a:xfrm>
          <a:prstGeom prst="ellipse">
            <a:avLst/>
          </a:prstGeom>
          <a:solidFill>
            <a:srgbClr val="FF63A8"/>
          </a:solidFill>
          <a:ln cap="flat" cmpd="sng" w="9525">
            <a:solidFill>
              <a:srgbClr val="FF63A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Martian Mono"/>
                <a:ea typeface="Martian Mono"/>
                <a:cs typeface="Martian Mono"/>
                <a:sym typeface="Martian Mono"/>
              </a:rPr>
              <a:t>Register</a:t>
            </a:r>
            <a:endParaRPr>
              <a:latin typeface="Martian Mono"/>
              <a:ea typeface="Martian Mono"/>
              <a:cs typeface="Martian Mono"/>
              <a:sym typeface="Martian Mono"/>
            </a:endParaRPr>
          </a:p>
          <a:p>
            <a:pPr indent="0" lvl="0" marL="0" rtl="0" algn="ctr">
              <a:spcBef>
                <a:spcPts val="0"/>
              </a:spcBef>
              <a:spcAft>
                <a:spcPts val="0"/>
              </a:spcAft>
              <a:buNone/>
            </a:pPr>
            <a:r>
              <a:rPr lang="en">
                <a:latin typeface="Martian Mono"/>
                <a:ea typeface="Martian Mono"/>
                <a:cs typeface="Martian Mono"/>
                <a:sym typeface="Martian Mono"/>
              </a:rPr>
              <a:t>R4</a:t>
            </a:r>
            <a:endParaRPr>
              <a:latin typeface="Martian Mono"/>
              <a:ea typeface="Martian Mono"/>
              <a:cs typeface="Martian Mono"/>
              <a:sym typeface="Martian Mono"/>
            </a:endParaRPr>
          </a:p>
        </p:txBody>
      </p:sp>
      <p:grpSp>
        <p:nvGrpSpPr>
          <p:cNvPr id="235" name="Google Shape;235;p24"/>
          <p:cNvGrpSpPr/>
          <p:nvPr/>
        </p:nvGrpSpPr>
        <p:grpSpPr>
          <a:xfrm>
            <a:off x="5337650" y="1873875"/>
            <a:ext cx="1607950" cy="1215725"/>
            <a:chOff x="5337650" y="1873875"/>
            <a:chExt cx="1607950" cy="1215725"/>
          </a:xfrm>
        </p:grpSpPr>
        <p:pic>
          <p:nvPicPr>
            <p:cNvPr descr="Eco huis vector pictogram | Vectorafbeelding voor openbaar gebruik" id="236" name="Google Shape;236;p24"/>
            <p:cNvPicPr preferRelativeResize="0"/>
            <p:nvPr/>
          </p:nvPicPr>
          <p:blipFill>
            <a:blip r:embed="rId3">
              <a:alphaModFix/>
            </a:blip>
            <a:stretch>
              <a:fillRect/>
            </a:stretch>
          </p:blipFill>
          <p:spPr>
            <a:xfrm>
              <a:off x="5337650" y="1873875"/>
              <a:ext cx="401988" cy="401985"/>
            </a:xfrm>
            <a:prstGeom prst="rect">
              <a:avLst/>
            </a:prstGeom>
            <a:noFill/>
            <a:ln>
              <a:noFill/>
            </a:ln>
          </p:spPr>
        </p:pic>
        <p:pic>
          <p:nvPicPr>
            <p:cNvPr descr="Eco huis vector pictogram | Vectorafbeelding voor openbaar gebruik" id="237" name="Google Shape;237;p24"/>
            <p:cNvPicPr preferRelativeResize="0"/>
            <p:nvPr/>
          </p:nvPicPr>
          <p:blipFill>
            <a:blip r:embed="rId3">
              <a:alphaModFix/>
            </a:blip>
            <a:stretch>
              <a:fillRect/>
            </a:stretch>
          </p:blipFill>
          <p:spPr>
            <a:xfrm>
              <a:off x="5739637" y="1873875"/>
              <a:ext cx="401988" cy="401985"/>
            </a:xfrm>
            <a:prstGeom prst="rect">
              <a:avLst/>
            </a:prstGeom>
            <a:noFill/>
            <a:ln>
              <a:noFill/>
            </a:ln>
          </p:spPr>
        </p:pic>
        <p:pic>
          <p:nvPicPr>
            <p:cNvPr descr="Eco huis vector pictogram | Vectorafbeelding voor openbaar gebruik" id="238" name="Google Shape;238;p24"/>
            <p:cNvPicPr preferRelativeResize="0"/>
            <p:nvPr/>
          </p:nvPicPr>
          <p:blipFill>
            <a:blip r:embed="rId3">
              <a:alphaModFix/>
            </a:blip>
            <a:stretch>
              <a:fillRect/>
            </a:stretch>
          </p:blipFill>
          <p:spPr>
            <a:xfrm>
              <a:off x="6141625" y="1873875"/>
              <a:ext cx="401988" cy="401985"/>
            </a:xfrm>
            <a:prstGeom prst="rect">
              <a:avLst/>
            </a:prstGeom>
            <a:noFill/>
            <a:ln>
              <a:noFill/>
            </a:ln>
          </p:spPr>
        </p:pic>
        <p:pic>
          <p:nvPicPr>
            <p:cNvPr descr="Eco huis vector pictogram | Vectorafbeelding voor openbaar gebruik" id="239" name="Google Shape;239;p24"/>
            <p:cNvPicPr preferRelativeResize="0"/>
            <p:nvPr/>
          </p:nvPicPr>
          <p:blipFill>
            <a:blip r:embed="rId3">
              <a:alphaModFix/>
            </a:blip>
            <a:stretch>
              <a:fillRect/>
            </a:stretch>
          </p:blipFill>
          <p:spPr>
            <a:xfrm>
              <a:off x="6543612" y="1873875"/>
              <a:ext cx="401987" cy="401985"/>
            </a:xfrm>
            <a:prstGeom prst="rect">
              <a:avLst/>
            </a:prstGeom>
            <a:noFill/>
            <a:ln>
              <a:noFill/>
            </a:ln>
          </p:spPr>
        </p:pic>
        <p:pic>
          <p:nvPicPr>
            <p:cNvPr descr="Eco huis vector pictogram | Vectorafbeelding voor openbaar gebruik" id="240" name="Google Shape;240;p24"/>
            <p:cNvPicPr preferRelativeResize="0"/>
            <p:nvPr/>
          </p:nvPicPr>
          <p:blipFill>
            <a:blip r:embed="rId3">
              <a:alphaModFix/>
            </a:blip>
            <a:stretch>
              <a:fillRect/>
            </a:stretch>
          </p:blipFill>
          <p:spPr>
            <a:xfrm>
              <a:off x="5337650" y="2285631"/>
              <a:ext cx="401988" cy="401985"/>
            </a:xfrm>
            <a:prstGeom prst="rect">
              <a:avLst/>
            </a:prstGeom>
            <a:noFill/>
            <a:ln>
              <a:noFill/>
            </a:ln>
          </p:spPr>
        </p:pic>
        <p:pic>
          <p:nvPicPr>
            <p:cNvPr descr="Eco huis vector pictogram | Vectorafbeelding voor openbaar gebruik" id="241" name="Google Shape;241;p24"/>
            <p:cNvPicPr preferRelativeResize="0"/>
            <p:nvPr/>
          </p:nvPicPr>
          <p:blipFill>
            <a:blip r:embed="rId3">
              <a:alphaModFix/>
            </a:blip>
            <a:stretch>
              <a:fillRect/>
            </a:stretch>
          </p:blipFill>
          <p:spPr>
            <a:xfrm>
              <a:off x="5739637" y="2285631"/>
              <a:ext cx="401988" cy="401985"/>
            </a:xfrm>
            <a:prstGeom prst="rect">
              <a:avLst/>
            </a:prstGeom>
            <a:noFill/>
            <a:ln>
              <a:noFill/>
            </a:ln>
          </p:spPr>
        </p:pic>
        <p:pic>
          <p:nvPicPr>
            <p:cNvPr descr="Eco huis vector pictogram | Vectorafbeelding voor openbaar gebruik" id="242" name="Google Shape;242;p24"/>
            <p:cNvPicPr preferRelativeResize="0"/>
            <p:nvPr/>
          </p:nvPicPr>
          <p:blipFill>
            <a:blip r:embed="rId3">
              <a:alphaModFix/>
            </a:blip>
            <a:stretch>
              <a:fillRect/>
            </a:stretch>
          </p:blipFill>
          <p:spPr>
            <a:xfrm>
              <a:off x="6141625" y="2285631"/>
              <a:ext cx="401988" cy="401985"/>
            </a:xfrm>
            <a:prstGeom prst="rect">
              <a:avLst/>
            </a:prstGeom>
            <a:noFill/>
            <a:ln>
              <a:noFill/>
            </a:ln>
          </p:spPr>
        </p:pic>
        <p:pic>
          <p:nvPicPr>
            <p:cNvPr descr="Eco huis vector pictogram | Vectorafbeelding voor openbaar gebruik" id="243" name="Google Shape;243;p24"/>
            <p:cNvPicPr preferRelativeResize="0"/>
            <p:nvPr/>
          </p:nvPicPr>
          <p:blipFill>
            <a:blip r:embed="rId3">
              <a:alphaModFix/>
            </a:blip>
            <a:stretch>
              <a:fillRect/>
            </a:stretch>
          </p:blipFill>
          <p:spPr>
            <a:xfrm>
              <a:off x="6543612" y="2285631"/>
              <a:ext cx="401987" cy="401985"/>
            </a:xfrm>
            <a:prstGeom prst="rect">
              <a:avLst/>
            </a:prstGeom>
            <a:noFill/>
            <a:ln>
              <a:noFill/>
            </a:ln>
          </p:spPr>
        </p:pic>
        <p:pic>
          <p:nvPicPr>
            <p:cNvPr descr="Eco huis vector pictogram | Vectorafbeelding voor openbaar gebruik" id="244" name="Google Shape;244;p24"/>
            <p:cNvPicPr preferRelativeResize="0"/>
            <p:nvPr/>
          </p:nvPicPr>
          <p:blipFill>
            <a:blip r:embed="rId3">
              <a:alphaModFix/>
            </a:blip>
            <a:stretch>
              <a:fillRect/>
            </a:stretch>
          </p:blipFill>
          <p:spPr>
            <a:xfrm>
              <a:off x="5337650" y="2687615"/>
              <a:ext cx="401988" cy="401985"/>
            </a:xfrm>
            <a:prstGeom prst="rect">
              <a:avLst/>
            </a:prstGeom>
            <a:noFill/>
            <a:ln>
              <a:noFill/>
            </a:ln>
          </p:spPr>
        </p:pic>
        <p:pic>
          <p:nvPicPr>
            <p:cNvPr descr="Eco huis vector pictogram | Vectorafbeelding voor openbaar gebruik" id="245" name="Google Shape;245;p24"/>
            <p:cNvPicPr preferRelativeResize="0"/>
            <p:nvPr/>
          </p:nvPicPr>
          <p:blipFill>
            <a:blip r:embed="rId3">
              <a:alphaModFix/>
            </a:blip>
            <a:stretch>
              <a:fillRect/>
            </a:stretch>
          </p:blipFill>
          <p:spPr>
            <a:xfrm>
              <a:off x="5739637" y="2687615"/>
              <a:ext cx="401988" cy="401985"/>
            </a:xfrm>
            <a:prstGeom prst="rect">
              <a:avLst/>
            </a:prstGeom>
            <a:noFill/>
            <a:ln>
              <a:noFill/>
            </a:ln>
          </p:spPr>
        </p:pic>
        <p:pic>
          <p:nvPicPr>
            <p:cNvPr descr="Eco huis vector pictogram | Vectorafbeelding voor openbaar gebruik" id="246" name="Google Shape;246;p24"/>
            <p:cNvPicPr preferRelativeResize="0"/>
            <p:nvPr/>
          </p:nvPicPr>
          <p:blipFill>
            <a:blip r:embed="rId3">
              <a:alphaModFix/>
            </a:blip>
            <a:stretch>
              <a:fillRect/>
            </a:stretch>
          </p:blipFill>
          <p:spPr>
            <a:xfrm>
              <a:off x="6141625" y="2687615"/>
              <a:ext cx="401988" cy="401985"/>
            </a:xfrm>
            <a:prstGeom prst="rect">
              <a:avLst/>
            </a:prstGeom>
            <a:noFill/>
            <a:ln>
              <a:noFill/>
            </a:ln>
          </p:spPr>
        </p:pic>
        <p:pic>
          <p:nvPicPr>
            <p:cNvPr descr="Eco huis vector pictogram | Vectorafbeelding voor openbaar gebruik" id="247" name="Google Shape;247;p24"/>
            <p:cNvPicPr preferRelativeResize="0"/>
            <p:nvPr/>
          </p:nvPicPr>
          <p:blipFill>
            <a:blip r:embed="rId3">
              <a:alphaModFix/>
            </a:blip>
            <a:stretch>
              <a:fillRect/>
            </a:stretch>
          </p:blipFill>
          <p:spPr>
            <a:xfrm>
              <a:off x="6543612" y="2687615"/>
              <a:ext cx="401987" cy="401985"/>
            </a:xfrm>
            <a:prstGeom prst="rect">
              <a:avLst/>
            </a:prstGeom>
            <a:noFill/>
            <a:ln>
              <a:noFill/>
            </a:ln>
          </p:spPr>
        </p:pic>
      </p:grpSp>
      <p:grpSp>
        <p:nvGrpSpPr>
          <p:cNvPr id="248" name="Google Shape;248;p24"/>
          <p:cNvGrpSpPr/>
          <p:nvPr/>
        </p:nvGrpSpPr>
        <p:grpSpPr>
          <a:xfrm>
            <a:off x="6945600" y="1873875"/>
            <a:ext cx="1607950" cy="1215725"/>
            <a:chOff x="5337650" y="1873875"/>
            <a:chExt cx="1607950" cy="1215725"/>
          </a:xfrm>
        </p:grpSpPr>
        <p:pic>
          <p:nvPicPr>
            <p:cNvPr descr="Eco huis vector pictogram | Vectorafbeelding voor openbaar gebruik" id="249" name="Google Shape;249;p24"/>
            <p:cNvPicPr preferRelativeResize="0"/>
            <p:nvPr/>
          </p:nvPicPr>
          <p:blipFill>
            <a:blip r:embed="rId3">
              <a:alphaModFix/>
            </a:blip>
            <a:stretch>
              <a:fillRect/>
            </a:stretch>
          </p:blipFill>
          <p:spPr>
            <a:xfrm>
              <a:off x="5337650" y="1873875"/>
              <a:ext cx="401988" cy="401985"/>
            </a:xfrm>
            <a:prstGeom prst="rect">
              <a:avLst/>
            </a:prstGeom>
            <a:noFill/>
            <a:ln>
              <a:noFill/>
            </a:ln>
          </p:spPr>
        </p:pic>
        <p:pic>
          <p:nvPicPr>
            <p:cNvPr descr="Eco huis vector pictogram | Vectorafbeelding voor openbaar gebruik" id="250" name="Google Shape;250;p24"/>
            <p:cNvPicPr preferRelativeResize="0"/>
            <p:nvPr/>
          </p:nvPicPr>
          <p:blipFill>
            <a:blip r:embed="rId3">
              <a:alphaModFix/>
            </a:blip>
            <a:stretch>
              <a:fillRect/>
            </a:stretch>
          </p:blipFill>
          <p:spPr>
            <a:xfrm>
              <a:off x="5739637" y="1873875"/>
              <a:ext cx="401988" cy="401985"/>
            </a:xfrm>
            <a:prstGeom prst="rect">
              <a:avLst/>
            </a:prstGeom>
            <a:noFill/>
            <a:ln>
              <a:noFill/>
            </a:ln>
          </p:spPr>
        </p:pic>
        <p:pic>
          <p:nvPicPr>
            <p:cNvPr descr="Eco huis vector pictogram | Vectorafbeelding voor openbaar gebruik" id="251" name="Google Shape;251;p24"/>
            <p:cNvPicPr preferRelativeResize="0"/>
            <p:nvPr/>
          </p:nvPicPr>
          <p:blipFill>
            <a:blip r:embed="rId3">
              <a:alphaModFix/>
            </a:blip>
            <a:stretch>
              <a:fillRect/>
            </a:stretch>
          </p:blipFill>
          <p:spPr>
            <a:xfrm>
              <a:off x="6141625" y="1873875"/>
              <a:ext cx="401988" cy="401985"/>
            </a:xfrm>
            <a:prstGeom prst="rect">
              <a:avLst/>
            </a:prstGeom>
            <a:noFill/>
            <a:ln>
              <a:noFill/>
            </a:ln>
          </p:spPr>
        </p:pic>
        <p:pic>
          <p:nvPicPr>
            <p:cNvPr descr="Eco huis vector pictogram | Vectorafbeelding voor openbaar gebruik" id="252" name="Google Shape;252;p24"/>
            <p:cNvPicPr preferRelativeResize="0"/>
            <p:nvPr/>
          </p:nvPicPr>
          <p:blipFill>
            <a:blip r:embed="rId3">
              <a:alphaModFix/>
            </a:blip>
            <a:stretch>
              <a:fillRect/>
            </a:stretch>
          </p:blipFill>
          <p:spPr>
            <a:xfrm>
              <a:off x="6543612" y="1873875"/>
              <a:ext cx="401987" cy="401985"/>
            </a:xfrm>
            <a:prstGeom prst="rect">
              <a:avLst/>
            </a:prstGeom>
            <a:noFill/>
            <a:ln>
              <a:noFill/>
            </a:ln>
          </p:spPr>
        </p:pic>
        <p:pic>
          <p:nvPicPr>
            <p:cNvPr descr="Eco huis vector pictogram | Vectorafbeelding voor openbaar gebruik" id="253" name="Google Shape;253;p24"/>
            <p:cNvPicPr preferRelativeResize="0"/>
            <p:nvPr/>
          </p:nvPicPr>
          <p:blipFill>
            <a:blip r:embed="rId3">
              <a:alphaModFix/>
            </a:blip>
            <a:stretch>
              <a:fillRect/>
            </a:stretch>
          </p:blipFill>
          <p:spPr>
            <a:xfrm>
              <a:off x="5337650" y="2285631"/>
              <a:ext cx="401988" cy="401985"/>
            </a:xfrm>
            <a:prstGeom prst="rect">
              <a:avLst/>
            </a:prstGeom>
            <a:noFill/>
            <a:ln>
              <a:noFill/>
            </a:ln>
          </p:spPr>
        </p:pic>
        <p:pic>
          <p:nvPicPr>
            <p:cNvPr descr="Eco huis vector pictogram | Vectorafbeelding voor openbaar gebruik" id="254" name="Google Shape;254;p24"/>
            <p:cNvPicPr preferRelativeResize="0"/>
            <p:nvPr/>
          </p:nvPicPr>
          <p:blipFill>
            <a:blip r:embed="rId3">
              <a:alphaModFix/>
            </a:blip>
            <a:stretch>
              <a:fillRect/>
            </a:stretch>
          </p:blipFill>
          <p:spPr>
            <a:xfrm>
              <a:off x="5739637" y="2285631"/>
              <a:ext cx="401988" cy="401985"/>
            </a:xfrm>
            <a:prstGeom prst="rect">
              <a:avLst/>
            </a:prstGeom>
            <a:noFill/>
            <a:ln>
              <a:noFill/>
            </a:ln>
          </p:spPr>
        </p:pic>
        <p:pic>
          <p:nvPicPr>
            <p:cNvPr descr="Eco huis vector pictogram | Vectorafbeelding voor openbaar gebruik" id="255" name="Google Shape;255;p24"/>
            <p:cNvPicPr preferRelativeResize="0"/>
            <p:nvPr/>
          </p:nvPicPr>
          <p:blipFill>
            <a:blip r:embed="rId3">
              <a:alphaModFix/>
            </a:blip>
            <a:stretch>
              <a:fillRect/>
            </a:stretch>
          </p:blipFill>
          <p:spPr>
            <a:xfrm>
              <a:off x="6141625" y="2285631"/>
              <a:ext cx="401988" cy="401985"/>
            </a:xfrm>
            <a:prstGeom prst="rect">
              <a:avLst/>
            </a:prstGeom>
            <a:noFill/>
            <a:ln>
              <a:noFill/>
            </a:ln>
          </p:spPr>
        </p:pic>
        <p:pic>
          <p:nvPicPr>
            <p:cNvPr descr="Eco huis vector pictogram | Vectorafbeelding voor openbaar gebruik" id="256" name="Google Shape;256;p24"/>
            <p:cNvPicPr preferRelativeResize="0"/>
            <p:nvPr/>
          </p:nvPicPr>
          <p:blipFill>
            <a:blip r:embed="rId3">
              <a:alphaModFix/>
            </a:blip>
            <a:stretch>
              <a:fillRect/>
            </a:stretch>
          </p:blipFill>
          <p:spPr>
            <a:xfrm>
              <a:off x="6543612" y="2285631"/>
              <a:ext cx="401987" cy="401985"/>
            </a:xfrm>
            <a:prstGeom prst="rect">
              <a:avLst/>
            </a:prstGeom>
            <a:noFill/>
            <a:ln>
              <a:noFill/>
            </a:ln>
          </p:spPr>
        </p:pic>
        <p:pic>
          <p:nvPicPr>
            <p:cNvPr descr="Eco huis vector pictogram | Vectorafbeelding voor openbaar gebruik" id="257" name="Google Shape;257;p24"/>
            <p:cNvPicPr preferRelativeResize="0"/>
            <p:nvPr/>
          </p:nvPicPr>
          <p:blipFill>
            <a:blip r:embed="rId3">
              <a:alphaModFix/>
            </a:blip>
            <a:stretch>
              <a:fillRect/>
            </a:stretch>
          </p:blipFill>
          <p:spPr>
            <a:xfrm>
              <a:off x="5337650" y="2687615"/>
              <a:ext cx="401988" cy="401985"/>
            </a:xfrm>
            <a:prstGeom prst="rect">
              <a:avLst/>
            </a:prstGeom>
            <a:noFill/>
            <a:ln>
              <a:noFill/>
            </a:ln>
          </p:spPr>
        </p:pic>
        <p:pic>
          <p:nvPicPr>
            <p:cNvPr descr="Eco huis vector pictogram | Vectorafbeelding voor openbaar gebruik" id="258" name="Google Shape;258;p24"/>
            <p:cNvPicPr preferRelativeResize="0"/>
            <p:nvPr/>
          </p:nvPicPr>
          <p:blipFill>
            <a:blip r:embed="rId3">
              <a:alphaModFix/>
            </a:blip>
            <a:stretch>
              <a:fillRect/>
            </a:stretch>
          </p:blipFill>
          <p:spPr>
            <a:xfrm>
              <a:off x="5739637" y="2687615"/>
              <a:ext cx="401988" cy="401985"/>
            </a:xfrm>
            <a:prstGeom prst="rect">
              <a:avLst/>
            </a:prstGeom>
            <a:noFill/>
            <a:ln>
              <a:noFill/>
            </a:ln>
          </p:spPr>
        </p:pic>
        <p:pic>
          <p:nvPicPr>
            <p:cNvPr descr="Eco huis vector pictogram | Vectorafbeelding voor openbaar gebruik" id="259" name="Google Shape;259;p24"/>
            <p:cNvPicPr preferRelativeResize="0"/>
            <p:nvPr/>
          </p:nvPicPr>
          <p:blipFill>
            <a:blip r:embed="rId3">
              <a:alphaModFix/>
            </a:blip>
            <a:stretch>
              <a:fillRect/>
            </a:stretch>
          </p:blipFill>
          <p:spPr>
            <a:xfrm>
              <a:off x="6141625" y="2687615"/>
              <a:ext cx="401988" cy="401985"/>
            </a:xfrm>
            <a:prstGeom prst="rect">
              <a:avLst/>
            </a:prstGeom>
            <a:noFill/>
            <a:ln>
              <a:noFill/>
            </a:ln>
          </p:spPr>
        </p:pic>
        <p:pic>
          <p:nvPicPr>
            <p:cNvPr descr="Eco huis vector pictogram | Vectorafbeelding voor openbaar gebruik" id="260" name="Google Shape;260;p24"/>
            <p:cNvPicPr preferRelativeResize="0"/>
            <p:nvPr/>
          </p:nvPicPr>
          <p:blipFill>
            <a:blip r:embed="rId3">
              <a:alphaModFix/>
            </a:blip>
            <a:stretch>
              <a:fillRect/>
            </a:stretch>
          </p:blipFill>
          <p:spPr>
            <a:xfrm>
              <a:off x="6543612" y="2687615"/>
              <a:ext cx="401987" cy="401985"/>
            </a:xfrm>
            <a:prstGeom prst="rect">
              <a:avLst/>
            </a:prstGeom>
            <a:noFill/>
            <a:ln>
              <a:noFill/>
            </a:ln>
          </p:spPr>
        </p:pic>
      </p:grpSp>
      <p:sp>
        <p:nvSpPr>
          <p:cNvPr id="261" name="Google Shape;261;p24"/>
          <p:cNvSpPr txBox="1"/>
          <p:nvPr/>
        </p:nvSpPr>
        <p:spPr>
          <a:xfrm>
            <a:off x="5158500" y="3215700"/>
            <a:ext cx="3617100" cy="144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solidFill>
                  <a:srgbClr val="0E3042"/>
                </a:solidFill>
                <a:latin typeface="Kaisei Decol"/>
                <a:ea typeface="Kaisei Decol"/>
                <a:cs typeface="Kaisei Decol"/>
                <a:sym typeface="Kaisei Decol"/>
              </a:rPr>
              <a:t>Memory much larger</a:t>
            </a:r>
            <a:endParaRPr sz="2100">
              <a:solidFill>
                <a:srgbClr val="0E3042"/>
              </a:solidFill>
              <a:latin typeface="Kaisei Decol"/>
              <a:ea typeface="Kaisei Decol"/>
              <a:cs typeface="Kaisei Decol"/>
              <a:sym typeface="Kaisei Decol"/>
            </a:endParaRPr>
          </a:p>
          <a:p>
            <a:pPr indent="0" lvl="0" marL="0" rtl="0" algn="l">
              <a:spcBef>
                <a:spcPts val="0"/>
              </a:spcBef>
              <a:spcAft>
                <a:spcPts val="0"/>
              </a:spcAft>
              <a:buNone/>
            </a:pPr>
            <a:r>
              <a:rPr lang="en" sz="2100">
                <a:solidFill>
                  <a:srgbClr val="0E3042"/>
                </a:solidFill>
                <a:latin typeface="Kaisei Decol"/>
                <a:ea typeface="Kaisei Decol"/>
                <a:cs typeface="Kaisei Decol"/>
                <a:sym typeface="Kaisei Decol"/>
              </a:rPr>
              <a:t>Address : 32 bit or 64 bit</a:t>
            </a:r>
            <a:endParaRPr sz="2100">
              <a:solidFill>
                <a:srgbClr val="0E3042"/>
              </a:solidFill>
              <a:latin typeface="Kaisei Decol"/>
              <a:ea typeface="Kaisei Decol"/>
              <a:cs typeface="Kaisei Decol"/>
              <a:sym typeface="Kaisei Decol"/>
            </a:endParaRPr>
          </a:p>
        </p:txBody>
      </p:sp>
      <p:sp>
        <p:nvSpPr>
          <p:cNvPr id="262" name="Google Shape;262;p24"/>
          <p:cNvSpPr txBox="1"/>
          <p:nvPr/>
        </p:nvSpPr>
        <p:spPr>
          <a:xfrm>
            <a:off x="1986125" y="4509875"/>
            <a:ext cx="3026400" cy="33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solidFill>
                  <a:srgbClr val="0E3042"/>
                </a:solidFill>
                <a:latin typeface="Kaisei Decol"/>
                <a:ea typeface="Kaisei Decol"/>
                <a:cs typeface="Kaisei Decol"/>
                <a:sym typeface="Kaisei Decol"/>
              </a:rPr>
              <a:t>15-32 registers</a:t>
            </a:r>
            <a:endParaRPr sz="2100">
              <a:solidFill>
                <a:srgbClr val="0E3042"/>
              </a:solidFill>
              <a:latin typeface="Kaisei Decol"/>
              <a:ea typeface="Kaisei Decol"/>
              <a:cs typeface="Kaisei Decol"/>
              <a:sym typeface="Kaisei Deco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